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8" r:id="rId4"/>
    <p:sldId id="301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5" r:id="rId15"/>
    <p:sldId id="346" r:id="rId16"/>
    <p:sldId id="347" r:id="rId17"/>
    <p:sldId id="348" r:id="rId18"/>
    <p:sldId id="349" r:id="rId19"/>
    <p:sldId id="299" r:id="rId20"/>
    <p:sldId id="332" r:id="rId21"/>
    <p:sldId id="343" r:id="rId22"/>
    <p:sldId id="344" r:id="rId23"/>
    <p:sldId id="300" r:id="rId24"/>
    <p:sldId id="333" r:id="rId25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B8F"/>
    <a:srgbClr val="FCF0F2"/>
    <a:srgbClr val="F3C8F3"/>
    <a:srgbClr val="CEE9F9"/>
    <a:srgbClr val="6CB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49D70-6618-4B13-AF10-23C90D23339A}" type="datetimeFigureOut">
              <a:rPr lang="zh-CN" altLang="en-US" smtClean="0"/>
              <a:t>2017/10/17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6F16-8216-4A75-A22D-EB44C8DCC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3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6F16-8216-4A75-A22D-EB44C8DCC25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32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5477" y="1709073"/>
            <a:ext cx="8440489" cy="1250377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rgbClr val="A20B8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6475" y="2959915"/>
            <a:ext cx="4931050" cy="5680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24" name="AutoShape 4" descr="data:image/jpeg;base64,/9j/4AAQSkZJRgABAQAAAQABAAD/2wCEAAkGBhQQERUUEBQVFBUVGBUVFRQXFBgYGBcUFxQVFRcUGhgZHCYgFxwkHBQUIC8gIycpLTgsFx4xNzAqNSYrLCkBCQoKDgwOGg8PGiwgHyQsLC0tMiwvLCw0MSksKSwpLCwyNCosKSwsLCwsLCwsLDUpKSwsLyksLCwsLCwsKSkpKf/AABEIALAAyAMBIgACEQEDEQH/xAAcAAEAAgIDAQAAAAAAAAAAAAAAAQcFBgMECAL/xAA+EAABAwICBwUFBQgCAwAAAAABAAIDBBEGMQUHEiFBUWEiUnGRoRMyQmKBFCNyscEzU3OCkrLR8KLSg5Ph/8QAGgEBAAMBAQEAAAAAAAAAAAAAAAIDBAUBBv/EADERAAEDAwIEBAUDBQAAAAAAAAABAgMEESESMRNBUfAiYZGxBRQywdEjUqEVQnGB4f/aAAwDAQACEQMRAD8AvFERAEREAREQBEuougJRfN0ugPpFitJ4mpqb9vNGw93au7+kXPotarNbtIz9m2WTqGho/wCR/RXMgkf9LVIq5E3U3pFWUmucfDSn6zAfkwr4bro50vlN/liu+Rn/AG/yn5I8RvUtC6KvaXXJTn9pDKzqC14/MFbDo3HtFPYMna1x+F92H/lYeqrfTSs3apJHtXmbCi+Q++8KbrOSJRRdSgCIiAIiIAiIgCIiAIiIAouhKhAFChzgBcmwG8k5Ac1VeNNZ5feGhdst3h04zd0j5D5s+Vs1fDA+Z1mkXORu5uGJ8f09DdpPtZf3TCLj8bsmfn0VX6d1iVdVcbfsWH4Irt3dXe8fTwWsl1zf6/8A1Qu7DRxxZ3XzMrpFcTtIoC3DCermatAkkJhhOTiLuePkaeHzH1WmSRsaanLYgiKuENRUBX1ozAFFABaBrz3pO2T57h9Au9UYXpJBZ9NCR/DaPUBc9fiUd8IpbwVPO6K2cQao4nguo3GN37t5LmHoD7zfUKsdJaMkp5DHMwseMwfzByI6hbYaiOb6VK3MVu52tDYoqaQ/cSuaO4e0w/ynd5WVk4b1rxTWZVgQvO7bBvGT14s+tx1VQqV5NSxy7pnqetkVp6aY8EAg3B3gjIjmvpUXhDHktAQw3kg4xk729Yycj0yPTNXPorS0dVE2WBwcx3HiDxaRwI5Lg1FK+Bc5TqamPRx3QpXyvpZCYREQBERAEREAUFSoQEKFJWia0cWmmi+zwm0so7RGbIsiehdvA6XVsUayORqHjlslzW9Y+OzO51NTO+5abSPB/aOGbQe4D5npnoChSF9PFE2Julpic5XLdQpaL5eFuvJc9FQvme2OJpe9xs1ozJ/TxVx4J1dsowJZ7SVGY4tj6N5u+bysq6ioZCl136HrGK4wuB9WNtmeubv3FkB4cnSdfl8+SswCylYrEWJIaGL2kzs7hjB7z3cmj9cgvn5JJKh+c9ENaIjUO/V1jImF8rmsY3eXOIAH1K0nSGt+mjdaKOSa3xCzG/Ta3nyVc4mxZNXybUpswe5ED2W9fmd8x9FhLrqQ/Dmol5MqUOmXkXTonWvSTODZNuAnIvsWf1Ny+tlnMQYbg0hFsyi+68crbbTb8WniOmRXnpbVg3HstAQx95IDnHfezqw8Pw5eC8lodPjhWyoGy3w46OJsKzUEmzKLtPuSgdl3To75T6rCr0PDNT6Rp7jZmheLEHnyIza4eYVU401eyUV5IbyU/E5uj6O5j5vNXU1Yj10SYcRfHbKbGm3WdwliuTR82227o3WEsfBzeY5OHA/RYOygrc5qParXJgrRbLdD0po7SDKiNssTg5jxdp6foeFl2Qqb1X4rNPN9nlP3Ux7N/glOXgHZHrbqrjXzNTAsL9PLkbGO1Jc+kRFmJhERAEREAKhCiA4KyrbFG6R5s1jS5x5BouV5105pd1XPJNJm91wO63JrfoLDzVr63NLeyo2xNO+d1j/DZZzvXZH1VNLufDorNWRefsZpnZsRZZTQGHpq2URwNuc3OO5rB3nHh4ZlZDCOCZdIPuOxCD25SN34WD4neg48ldmhdCRUcQjgaGtGZzLj3nHiVdVVjYvC3LvY8ZHqydDCmDodHssztSO9+UjtO6Dut6ed1nkutExvrJbTbUNKQ+bJz82xf9n9Mhx5LiNbJUP6qaFVGoZbGGOItHt2d0kxF2xA5cnPPwt9TwVK6X0vLVSGWd5c4+TR3Wj4R0XWlmfK8ueXPe83JNy5zj6kqzsD6stnZnrm3O4sgOQ5Ok5n5fPkOy1kVGzU7K97GdVdItkMHg7VrJVgS1BdFCd7Ra0kg5i/ut6n6DirS0XhempmgQwsb8xaHOPUudclZQBa3izHUOjxsn7yUi4iad4HeefhHqeS5j55ql1k9ELka1iGWr9BQTt2ZoY3jqwX+hzH0VYYy1ZOp7y0e1JEN7o83sHMcXt9R1XVqdbda512CFg7ojLvUu3rN4f1v7TgytjDQd3tY72HVzDcgdQT4LVHDUweJMp07+xBXMdg0TD+JJqGT2kDtx95h9x45OH65hXThjFsGkYzsbngfeQutcX3fzN6+dlrmLtXkdW37RQloe4bRaCPZy337QOTXHnkePNVfHJLSzXBfFLGfBzTyI/TIq9zIqxupuHd7kUVY1suxYeNdWOc1C3q6Aepj/6+XJVm5ttx3HL68lcmCtYzKvZiqLRz5A5Mk/DfJ3y+SnHWAo6pr54rRzNBcTbsyBovZw7273vO6hDUvidwp/UOYjku0pgeSv3BGnvttGyRxu9v3cn425n6ix+qoMLftUGltiokgJ3St2mj52f5aT/SFfXxa4r807UjE6zi3gpUBSvnTWEREAREQBQpUICmtb9dt1rY+EUTfN5Lj6Bq0ZbFrCm29JVHRzW/0saFrq+qp26Ymp5IYXrdym14Nx/JQEMfeSnJ3s+Jl83MP5tO7wVz6L0rFUxtlgeHsdxHA8QRmCORVDQ4Tmko/tcQ22Bz2va0dpmyfetxb4ZLjw7iSahk24HbjbaYfceORH5Eb1kqKRk13R/UWMkVuFN51i4/kY99LTh0ZG6SUgtcb8Gcm/Px4c1XFHRPme2OJpe9xs1rRck/7xKt9klHp+Cx7EzBlu9pGTxB+Nl/p4FZnCmDodHssztyOHblI7Tug7reg+t1SypZTx6dNndPuSVivW98GLwRq8ZRASz2kqOebY+jeZ5u8rcdyUPeGgkkADeSdwAHEqrMcazC/agoXENyfOM3cxHyHzeXNYWtlqn94LVVrEMzjjWQ2m2oaQh82Tn5ti6fM/pkOPJVtoXQNRpKYiO73E7UkrybC/FzuJ6ZrIYOwLLpB20bxwA9qTi7m1l8z1yHXJXTorRMVLE2KBgYxvDiTxcTxJ5lbnyR0bdEeXc+/sVIiyZXY0KHUxHs9uoftcS1jQ2/gbn1Wn4qwHPQdp33kRylaDYdHj4T1y6q79J6Tjpo3SzvDGNzJ9ABmSeQWo0+tSineYpGvYx3Z25Gt2CDu7QudkHru5qqCpqFXVbUnM9cxm2xX2EcbTaPds/tISe1ETlzcw/C70PqrI0noWk03AJYXAPAs2UDttP7uRvEdD4grWcZ6sTHeahG0zN0I3lozvH3h8ufK+S0rQmnZqKUSQO2Tk5p91w7rm8R6ha1Yyf9WFbO73IXVvhdsTpvQU1FKY527Jza4e64d5ruP5hbdhnWWRE6nrSXAsc1k2ZBLSA1/MfNnz5ra9F6bpNNwGKZoEgF3RE9pp/eRu4jqPAhVzi/A8tA7a3yQk9mUDLk14+E9cj6I2Rs/wClMlnJ3gWVuW7GstyCyuFq/wBhWQSd2RgP4XHZPo4rFKWutv5b/Leug5NSKi8ypMHpxfS4KaXbY13eaD5gH9VzhfIqbwiIvAEREAUKVCA8+Y5FtI1X8U/2tWDW0azKfY0lN84Y8fVgH5tK1dfWQreNq+SexhdupvurvHzKNv2eoFoi4ubKL9lzsw4d3qMlncYatWVINRQbIe7tGMEezkvv2mHJrj5HpmqwOipRAKjYJiLizbG8NcLbnd299xKz2DseS0B2DeSAnfHfe3m5hOR6ZHpmsksDkcssK55p1LGuS2lxgY5JaaW7duKWM9Wua4cCP0KtvBWsplVsxVNo5sg7Jkh6d13y+XJc+l9A0mmoBNC4CS1mytHaB/dyN4+B3jgqj05oKajlMc7dk5tI91w7zTxHqOKjeOrTS7Dk9RmPKbFnazaGvmAZTtL6cgbTY/fLvnGZbyA3c+CwmENVskjhJXNMcY3iK/bf+K3uN6ZnomCtZ5i2Ya0l0eTZs3M6P4ub1zHVWtT1DZGh0bg9p3hzSCCOhCySSTUzOFZE8073LERr1uTDA1jQ1gDWtFg0CwAHAAZLFYlxTDQR7cxu432Ix7zz0HAcydyxWMNYMVECyMtln4MB7LOryMvw5+GaqMCp0lU/FNNJ5Afkxg8lCmpFk8cmG+56+S2E3Oxp/EdRpKYF9zvtFCy5Db8Gj4nHnn4BWDgfVoINmesAdLmyLNsfIu4Of6DrmsvgzAcdA3bdaScjtSW3N5tYDkOuZ9FtJNlKorEtw4cIeMj5uC0bGGr+Kt25aQsZOCQ8AjYe4Zh1vcf181jMcazbbUFC7fk+ccObY+Z+by5rTMJaaqYKhv2S8j5DZ0W8iTidrl+LgpU9LK1vERdK97h72qtjGyRy0s1jtwyxn8LmnmD/AKCrLw5rEZVxOgrdlshY5ocQNiXsncRk13TI8OS2bEeEotIxD2zfZyhvZe3eWEi5bfdttvw8rKmMQYbmopPZztzvsvG9jwOLT+mYWlr4qxLOw5O8eRWqOj/wYluSOyPgVNlyUsBe9rBm5zWjxc4D9V0yk9H6NFoY/wADP7Qu0F8NbYWHDd5L7C+PVbnQJREXgCIiAKFKhAVPrm0baWCcDc5roneLTtN9HO8lW6vzWBoT7XQyNaLvZ96z8TN5H1btD6qg19FQSaordDJKlnFwapXxyUL4nbLj7R+3GbHsuDbXaeB3+SwuNNV5ivNQguZm6DNzerO8Plz8VoejNKSU0jZYXlj25EcuRGTgeRVzYM1hR1wEclo6jufC/qwn+3PxVEzJYHrKzKLuTbpcmlSotBYhmopfaQOsfiafdeB8Lhx/MK3NGaZpNNwGKVo2wLuiJ7bD343cR1HgQuDGmreOrvLT2jnzIyZIfmt7rvmH1VSSxTUk1nbcM0Zvyc08CDxHXIqdo6tNTVs5DzLMLsZ3F2AZqAl7bywcJAN7ejwPd8cvDJa5DVPYLMe9oOYa4gH6A2Vs4L1mMqbQ1myyU7mvyZJ0PBrumR9FsNRgShkftupo75mwLQT1a0gHyUfnHReCdufLmOGjstKYw3hWavk2YR2Qe3KfcZ4ni7oN6u7DWF4aCLYhF3G23IfeeeZPAcgNwWSpaRkTQyJrWNGTWgAD6BdXTWnIqOIyzu2WjIZuce60cSsNRVPqF0pt0LWsRuTtVVUyJjnyODGNF3OJsAOZKp/G2sV9XeGmJZBkTk6Xx7renHjyWKxdjWXSD7HsQg9iIHyc4/E70HDmuLCuEJdISWj7MbT25SNzeg7zunmt1PSNhTiS7+3/AEqfIrsNOloTQUtbKIoG3PE5NY3vOPAf6FduE8HRaPjsztyOA25SN56Dut6ed13tA4fhoohHA2wzc473Pd3nHiVkViqqxZvC3DfcsZHpyu4Wp6wdO0sNOY6lomc8diG++/B+1mwDvZ8rrr421iMo7xQWknyPFsXV3N3y+fWnKytfM90kri97jdzid5P+8FZSUbnqj3YQ8kkRMIcd1sGANH+30hAODHe1d4MG0PXZWugq09TuhbNlqXD3vuo/AG7z57I/lK6tVJw4nL/r1KGJdxZSkKF9L5c2hERAEREAUKVBQEKh9YGG/sVW7ZFopbyRngLntM/lJ8iFfKwmLsNNr6d0TrB47Ub+68ZfQ5HoVspJ+C/Oy7kHt1IeelLHkEEEgjeCDYgjiDwXLW0T4ZHRytLXsOy5p4H9RxBXAvpEyZC08E60drZhr3WO4MnOR5CTkfm8+a3HEuFINIR2kFnAdiVttpt/7m9DuXnxbngrWLJRWinvJBkBm+Pq3m35fLkuXPRq1eJDhen4Lmv5OMJiXCs1BJsTNu0+5IPceOnI/Kd/5rM4Z1nVFIAyQe3jG4Bxs9o5B++46G6t0inr6f4JoZB4g/q0j6EFVjiTVNNE4uoz7aPMMJAkb032D/HceiR1McyaJ0svfoFYrctMlWa6Bs/c052ub3jZH0bvPoq+0zp6ask9pUPLzwGTWjk1vAf6V2o8F1rnbIpZr9W2Hmdy3fCuqTZIkryDbeIGm4/ndx8Bu6lWotNTJqS1/VSPjfg1zBWAJK4iSW8dOD73xSfKzp83lfhdNBQRwRtjhaGMaLNaMh/k9VzMYGgBoAAFgALAAZADguOqqmxMc+RwY1ou5zjYAcyVyKiofO7O3JC9jEacpKrPHGs221BQu37w+ccOYj5n5vLmsLjjWM6rvDTEsgyLsnS+PdZ0zPHktHJXQpaG3jk9PyVSS8kPpzrnfmd9+Z5qF8gr6XWM52tF6OfUSsiiF3yENHTmT0AuT4L0PojRjaaCOGP3Y2ho683HqTc/VafqxweaaP7RM20sg7DTmyM7/o52Z6WHNb4uDX1HEdobsnua4mWS6kgKURc0tCIiAIiIAiIgIREQGoY8wI2vZ7SKzahg3HISNHwO/R3DwVJ1NK6J7mSNLXtNnNIsQRwK9NrXMWYIh0g27vu5QLNlA3/hcPib08l06St4fgft7FMkd8oUEgWYxDhaehdadnZJs2Ru9jvB3A9DYrDruNcjku3Jn2M1hjFk2j5NqI3YffiJ7Luvyu+YequzDeKoa+Pahd2h78Z99h6jiOo3LzyueirpIHiSF7mPbk5psR06jodyyVNI2bKYUm2RWnphFUuidckrG2qYWyEfGx2wT4tII8rLm0hrncW2p6cNPekftW/laBfzXJ+Rmva38l/EaWLpnTkVJEZJ3hrRkM3OPdaPiKpTF+NpdIPsbshBuyIHyc8/E70HDmsRpbTU1XJ7SokL3cL5NHJoG5o8F0brqU1E2LxOypQ+TVhCSUQLsUNBJO8RwsdI85NaLnx6DqVuVbZKjrhWVq71elxbVVbbNFnRROHvHhI4cuIH18cpg3Ve2AtmrLSSCxbGN7GHme+70HXNWCuPV1yKmiP1/Boji5qQpCKVxzQEREAREQBERAEREAUKUQEIpUWQHHPTtkaWvaHNduLXAEEdQc1oentUUEt3UrzA7uG7o/8ALfoT4KwEVscz4luxbEVai7lCaU1d1tPe8JkaPiiO2PL3h5LXZoSw2eC08nAtPkV6dsuOelbILPa1w5OaCPVdFnxNyfU25WsKcjzJZRZeipcJUb97qaA/+Jv6BfLcG0QypYP/AFt/wrv6mz9qkeCp54AvuWX0bhCrqLeyp5CD8Tm7Df6nWV/02i4ov2cUbPwsa38guyqn/E1/tb6hIeqlWaD1OONnVkoA/dxbz4F5y+g+qsTRGgoKRmxTxtYONhvd1c473fVd9FglqJJfqUuaxG7BFKLOSCIiAIiIAiIgCIiAIiIAiIgCIiAIiIAiIgCIiAIiIAiIgCIiAIiIAiIgCIi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40437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121084" cy="409912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7504" y="6309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企想学院</a:t>
            </a:r>
          </a:p>
        </p:txBody>
      </p:sp>
    </p:spTree>
    <p:extLst>
      <p:ext uri="{BB962C8B-B14F-4D97-AF65-F5344CB8AC3E}">
        <p14:creationId xmlns:p14="http://schemas.microsoft.com/office/powerpoint/2010/main" val="172461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29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4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data:image/jpeg;base64,/9j/4AAQSkZJRgABAQAAAQABAAD/2wCEAAkGBhQQERUUEBQVFBUVGBUVFRQXFBgYGBcUFxQVFRcUGhgZHCYgFxwkHBQUIC8gIycpLTgsFx4xNzAqNSYrLCkBCQoKDgwOGg8PGiwgHyQsLC0tMiwvLCw0MSksKSwpLCwyNCosKSwsLCwsLCwsLDUpKSwsLyksLCwsLCwsKSkpKf/AABEIALAAyAMBIgACEQEDEQH/xAAcAAEAAgIDAQAAAAAAAAAAAAAAAQcFBgMECAL/xAA+EAABAwICBwUFBQgCAwAAAAABAAIDBBEGMQUHEiFBUWEiUnGRoRMyQmKBFCNyscEzU3OCkrLR8KLSg5Ph/8QAGgEBAAMBAQEAAAAAAAAAAAAAAAIDBAUBBv/EADERAAEDAwIEBAUDBQAAAAAAAAABAgMEESESMRNBUfAiYZGxBRQywdEjUqEVQnGB4f/aAAwDAQACEQMRAD8AvFERAEREAREQBEuougJRfN0ugPpFitJ4mpqb9vNGw93au7+kXPotarNbtIz9m2WTqGho/wCR/RXMgkf9LVIq5E3U3pFWUmucfDSn6zAfkwr4bro50vlN/liu+Rn/AG/yn5I8RvUtC6KvaXXJTn9pDKzqC14/MFbDo3HtFPYMna1x+F92H/lYeqrfTSs3apJHtXmbCi+Q++8KbrOSJRRdSgCIiAIiIAiIgCIiAIiIAouhKhAFChzgBcmwG8k5Ac1VeNNZ5feGhdst3h04zd0j5D5s+Vs1fDA+Z1mkXORu5uGJ8f09DdpPtZf3TCLj8bsmfn0VX6d1iVdVcbfsWH4Irt3dXe8fTwWsl1zf6/8A1Qu7DRxxZ3XzMrpFcTtIoC3DCermatAkkJhhOTiLuePkaeHzH1WmSRsaanLYgiKuENRUBX1ozAFFABaBrz3pO2T57h9Au9UYXpJBZ9NCR/DaPUBc9fiUd8IpbwVPO6K2cQao4nguo3GN37t5LmHoD7zfUKsdJaMkp5DHMwseMwfzByI6hbYaiOb6VK3MVu52tDYoqaQ/cSuaO4e0w/ynd5WVk4b1rxTWZVgQvO7bBvGT14s+tx1VQqV5NSxy7pnqetkVp6aY8EAg3B3gjIjmvpUXhDHktAQw3kg4xk729Yycj0yPTNXPorS0dVE2WBwcx3HiDxaRwI5Lg1FK+Bc5TqamPRx3QpXyvpZCYREQBERAEREAUFSoQEKFJWia0cWmmi+zwm0so7RGbIsiehdvA6XVsUayORqHjlslzW9Y+OzO51NTO+5abSPB/aOGbQe4D5npnoChSF9PFE2Julpic5XLdQpaL5eFuvJc9FQvme2OJpe9xs1ozJ/TxVx4J1dsowJZ7SVGY4tj6N5u+bysq6ioZCl136HrGK4wuB9WNtmeubv3FkB4cnSdfl8+SswCylYrEWJIaGL2kzs7hjB7z3cmj9cgvn5JJKh+c9ENaIjUO/V1jImF8rmsY3eXOIAH1K0nSGt+mjdaKOSa3xCzG/Ta3nyVc4mxZNXybUpswe5ED2W9fmd8x9FhLrqQ/Dmol5MqUOmXkXTonWvSTODZNuAnIvsWf1Ny+tlnMQYbg0hFsyi+68crbbTb8WniOmRXnpbVg3HstAQx95IDnHfezqw8Pw5eC8lodPjhWyoGy3w46OJsKzUEmzKLtPuSgdl3To75T6rCr0PDNT6Rp7jZmheLEHnyIza4eYVU401eyUV5IbyU/E5uj6O5j5vNXU1Yj10SYcRfHbKbGm3WdwliuTR82227o3WEsfBzeY5OHA/RYOygrc5qParXJgrRbLdD0po7SDKiNssTg5jxdp6foeFl2Qqb1X4rNPN9nlP3Ux7N/glOXgHZHrbqrjXzNTAsL9PLkbGO1Jc+kRFmJhERAEREAKhCiA4KyrbFG6R5s1jS5x5BouV5105pd1XPJNJm91wO63JrfoLDzVr63NLeyo2xNO+d1j/DZZzvXZH1VNLufDorNWRefsZpnZsRZZTQGHpq2URwNuc3OO5rB3nHh4ZlZDCOCZdIPuOxCD25SN34WD4neg48ldmhdCRUcQjgaGtGZzLj3nHiVdVVjYvC3LvY8ZHqydDCmDodHssztSO9+UjtO6Dut6ed1nkutExvrJbTbUNKQ+bJz82xf9n9Mhx5LiNbJUP6qaFVGoZbGGOItHt2d0kxF2xA5cnPPwt9TwVK6X0vLVSGWd5c4+TR3Wj4R0XWlmfK8ueXPe83JNy5zj6kqzsD6stnZnrm3O4sgOQ5Ok5n5fPkOy1kVGzU7K97GdVdItkMHg7VrJVgS1BdFCd7Ra0kg5i/ut6n6DirS0XhempmgQwsb8xaHOPUudclZQBa3izHUOjxsn7yUi4iad4HeefhHqeS5j55ql1k9ELka1iGWr9BQTt2ZoY3jqwX+hzH0VYYy1ZOp7y0e1JEN7o83sHMcXt9R1XVqdbda512CFg7ojLvUu3rN4f1v7TgytjDQd3tY72HVzDcgdQT4LVHDUweJMp07+xBXMdg0TD+JJqGT2kDtx95h9x45OH65hXThjFsGkYzsbngfeQutcX3fzN6+dlrmLtXkdW37RQloe4bRaCPZy337QOTXHnkePNVfHJLSzXBfFLGfBzTyI/TIq9zIqxupuHd7kUVY1suxYeNdWOc1C3q6Aepj/6+XJVm5ttx3HL68lcmCtYzKvZiqLRz5A5Mk/DfJ3y+SnHWAo6pr54rRzNBcTbsyBovZw7273vO6hDUvidwp/UOYjku0pgeSv3BGnvttGyRxu9v3cn425n6ix+qoMLftUGltiokgJ3St2mj52f5aT/SFfXxa4r807UjE6zi3gpUBSvnTWEREAREQBQpUICmtb9dt1rY+EUTfN5Lj6Bq0ZbFrCm29JVHRzW/0saFrq+qp26Ymp5IYXrdym14Nx/JQEMfeSnJ3s+Jl83MP5tO7wVz6L0rFUxtlgeHsdxHA8QRmCORVDQ4Tmko/tcQ22Bz2va0dpmyfetxb4ZLjw7iSahk24HbjbaYfceORH5Eb1kqKRk13R/UWMkVuFN51i4/kY99LTh0ZG6SUgtcb8Gcm/Px4c1XFHRPme2OJpe9xs1rRck/7xKt9klHp+Cx7EzBlu9pGTxB+Nl/p4FZnCmDodHssztyOHblI7Tug7reg+t1SypZTx6dNndPuSVivW98GLwRq8ZRASz2kqOebY+jeZ5u8rcdyUPeGgkkADeSdwAHEqrMcazC/agoXENyfOM3cxHyHzeXNYWtlqn94LVVrEMzjjWQ2m2oaQh82Tn5ti6fM/pkOPJVtoXQNRpKYiO73E7UkrybC/FzuJ6ZrIYOwLLpB20bxwA9qTi7m1l8z1yHXJXTorRMVLE2KBgYxvDiTxcTxJ5lbnyR0bdEeXc+/sVIiyZXY0KHUxHs9uoftcS1jQ2/gbn1Wn4qwHPQdp33kRylaDYdHj4T1y6q79J6Tjpo3SzvDGNzJ9ABmSeQWo0+tSineYpGvYx3Z25Gt2CDu7QudkHru5qqCpqFXVbUnM9cxm2xX2EcbTaPds/tISe1ETlzcw/C70PqrI0noWk03AJYXAPAs2UDttP7uRvEdD4grWcZ6sTHeahG0zN0I3lozvH3h8ufK+S0rQmnZqKUSQO2Tk5p91w7rm8R6ha1Yyf9WFbO73IXVvhdsTpvQU1FKY527Jza4e64d5ruP5hbdhnWWRE6nrSXAsc1k2ZBLSA1/MfNnz5ra9F6bpNNwGKZoEgF3RE9pp/eRu4jqPAhVzi/A8tA7a3yQk9mUDLk14+E9cj6I2Rs/wClMlnJ3gWVuW7GstyCyuFq/wBhWQSd2RgP4XHZPo4rFKWutv5b/Leug5NSKi8ypMHpxfS4KaXbY13eaD5gH9VzhfIqbwiIvAEREAUKVCA8+Y5FtI1X8U/2tWDW0azKfY0lN84Y8fVgH5tK1dfWQreNq+SexhdupvurvHzKNv2eoFoi4ubKL9lzsw4d3qMlncYatWVINRQbIe7tGMEezkvv2mHJrj5HpmqwOipRAKjYJiLizbG8NcLbnd299xKz2DseS0B2DeSAnfHfe3m5hOR6ZHpmsksDkcssK55p1LGuS2lxgY5JaaW7duKWM9Wua4cCP0KtvBWsplVsxVNo5sg7Jkh6d13y+XJc+l9A0mmoBNC4CS1mytHaB/dyN4+B3jgqj05oKajlMc7dk5tI91w7zTxHqOKjeOrTS7Dk9RmPKbFnazaGvmAZTtL6cgbTY/fLvnGZbyA3c+CwmENVskjhJXNMcY3iK/bf+K3uN6ZnomCtZ5i2Ya0l0eTZs3M6P4ub1zHVWtT1DZGh0bg9p3hzSCCOhCySSTUzOFZE8073LERr1uTDA1jQ1gDWtFg0CwAHAAZLFYlxTDQR7cxu432Ix7zz0HAcydyxWMNYMVECyMtln4MB7LOryMvw5+GaqMCp0lU/FNNJ5Afkxg8lCmpFk8cmG+56+S2E3Oxp/EdRpKYF9zvtFCy5Db8Gj4nHnn4BWDgfVoINmesAdLmyLNsfIu4Of6DrmsvgzAcdA3bdaScjtSW3N5tYDkOuZ9FtJNlKorEtw4cIeMj5uC0bGGr+Kt25aQsZOCQ8AjYe4Zh1vcf181jMcazbbUFC7fk+ccObY+Z+by5rTMJaaqYKhv2S8j5DZ0W8iTidrl+LgpU9LK1vERdK97h72qtjGyRy0s1jtwyxn8LmnmD/AKCrLw5rEZVxOgrdlshY5ocQNiXsncRk13TI8OS2bEeEotIxD2zfZyhvZe3eWEi5bfdttvw8rKmMQYbmopPZztzvsvG9jwOLT+mYWlr4qxLOw5O8eRWqOj/wYluSOyPgVNlyUsBe9rBm5zWjxc4D9V0yk9H6NFoY/wADP7Qu0F8NbYWHDd5L7C+PVbnQJREXgCIiAKFKhAVPrm0baWCcDc5roneLTtN9HO8lW6vzWBoT7XQyNaLvZ96z8TN5H1btD6qg19FQSaordDJKlnFwapXxyUL4nbLj7R+3GbHsuDbXaeB3+SwuNNV5ivNQguZm6DNzerO8Plz8VoejNKSU0jZYXlj25EcuRGTgeRVzYM1hR1wEclo6jufC/qwn+3PxVEzJYHrKzKLuTbpcmlSotBYhmopfaQOsfiafdeB8Lhx/MK3NGaZpNNwGKVo2wLuiJ7bD343cR1HgQuDGmreOrvLT2jnzIyZIfmt7rvmH1VSSxTUk1nbcM0Zvyc08CDxHXIqdo6tNTVs5DzLMLsZ3F2AZqAl7bywcJAN7ejwPd8cvDJa5DVPYLMe9oOYa4gH6A2Vs4L1mMqbQ1myyU7mvyZJ0PBrumR9FsNRgShkftupo75mwLQT1a0gHyUfnHReCdufLmOGjstKYw3hWavk2YR2Qe3KfcZ4ni7oN6u7DWF4aCLYhF3G23IfeeeZPAcgNwWSpaRkTQyJrWNGTWgAD6BdXTWnIqOIyzu2WjIZuce60cSsNRVPqF0pt0LWsRuTtVVUyJjnyODGNF3OJsAOZKp/G2sV9XeGmJZBkTk6Xx7renHjyWKxdjWXSD7HsQg9iIHyc4/E70HDmuLCuEJdISWj7MbT25SNzeg7zunmt1PSNhTiS7+3/AEqfIrsNOloTQUtbKIoG3PE5NY3vOPAf6FduE8HRaPjsztyOA25SN56Dut6ed13tA4fhoohHA2wzc473Pd3nHiVkViqqxZvC3DfcsZHpyu4Wp6wdO0sNOY6lomc8diG++/B+1mwDvZ8rrr421iMo7xQWknyPFsXV3N3y+fWnKytfM90kri97jdzid5P+8FZSUbnqj3YQ8kkRMIcd1sGANH+30hAODHe1d4MG0PXZWugq09TuhbNlqXD3vuo/AG7z57I/lK6tVJw4nL/r1KGJdxZSkKF9L5c2hERAEREAUKVBQEKh9YGG/sVW7ZFopbyRngLntM/lJ8iFfKwmLsNNr6d0TrB47Ub+68ZfQ5HoVspJ+C/Oy7kHt1IeelLHkEEEgjeCDYgjiDwXLW0T4ZHRytLXsOy5p4H9RxBXAvpEyZC08E60drZhr3WO4MnOR5CTkfm8+a3HEuFINIR2kFnAdiVttpt/7m9DuXnxbngrWLJRWinvJBkBm+Pq3m35fLkuXPRq1eJDhen4Lmv5OMJiXCs1BJsTNu0+5IPceOnI/Kd/5rM4Z1nVFIAyQe3jG4Bxs9o5B++46G6t0inr6f4JoZB4g/q0j6EFVjiTVNNE4uoz7aPMMJAkb032D/HceiR1McyaJ0svfoFYrctMlWa6Bs/c052ub3jZH0bvPoq+0zp6ask9pUPLzwGTWjk1vAf6V2o8F1rnbIpZr9W2Hmdy3fCuqTZIkryDbeIGm4/ndx8Bu6lWotNTJqS1/VSPjfg1zBWAJK4iSW8dOD73xSfKzp83lfhdNBQRwRtjhaGMaLNaMh/k9VzMYGgBoAAFgALAAZADguOqqmxMc+RwY1ou5zjYAcyVyKiofO7O3JC9jEacpKrPHGs221BQu37w+ccOYj5n5vLmsLjjWM6rvDTEsgyLsnS+PdZ0zPHktHJXQpaG3jk9PyVSS8kPpzrnfmd9+Z5qF8gr6XWM52tF6OfUSsiiF3yENHTmT0AuT4L0PojRjaaCOGP3Y2ho683HqTc/VafqxweaaP7RM20sg7DTmyM7/o52Z6WHNb4uDX1HEdobsnua4mWS6kgKURc0tCIiAIiIAiIgIREQGoY8wI2vZ7SKzahg3HISNHwO/R3DwVJ1NK6J7mSNLXtNnNIsQRwK9NrXMWYIh0g27vu5QLNlA3/hcPib08l06St4fgft7FMkd8oUEgWYxDhaehdadnZJs2Ru9jvB3A9DYrDruNcjku3Jn2M1hjFk2j5NqI3YffiJ7Luvyu+YequzDeKoa+Pahd2h78Z99h6jiOo3LzyueirpIHiSF7mPbk5psR06jodyyVNI2bKYUm2RWnphFUuidckrG2qYWyEfGx2wT4tII8rLm0hrncW2p6cNPekftW/laBfzXJ+Rmva38l/EaWLpnTkVJEZJ3hrRkM3OPdaPiKpTF+NpdIPsbshBuyIHyc8/E70HDmsRpbTU1XJ7SokL3cL5NHJoG5o8F0brqU1E2LxOypQ+TVhCSUQLsUNBJO8RwsdI85NaLnx6DqVuVbZKjrhWVq71elxbVVbbNFnRROHvHhI4cuIH18cpg3Ve2AtmrLSSCxbGN7GHme+70HXNWCuPV1yKmiP1/Boji5qQpCKVxzQEREAREQBERAEREAUKUQEIpUWQHHPTtkaWvaHNduLXAEEdQc1oentUUEt3UrzA7uG7o/8ALfoT4KwEVscz4luxbEVai7lCaU1d1tPe8JkaPiiO2PL3h5LXZoSw2eC08nAtPkV6dsuOelbILPa1w5OaCPVdFnxNyfU25WsKcjzJZRZeipcJUb97qaA/+Jv6BfLcG0QypYP/AFt/wrv6mz9qkeCp54AvuWX0bhCrqLeyp5CD8Tm7Df6nWV/02i4ov2cUbPwsa38guyqn/E1/tb6hIeqlWaD1OONnVkoA/dxbz4F5y+g+qsTRGgoKRmxTxtYONhvd1c473fVd9FglqJJfqUuaxG7BFKLOSCIiAIiIAiIgCIiAIiIAiIgCIiAIiIAiIgCIiAIiIAiIgCIiAIiIAiIgCIi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>
          <a:xfrm>
            <a:off x="2172818" y="1556792"/>
            <a:ext cx="6431630" cy="647700"/>
          </a:xfrm>
        </p:spPr>
        <p:txBody>
          <a:bodyPr vert="horz" lIns="91440" tIns="45720" rIns="91440" bIns="45720" rtlCol="0" anchor="ctr">
            <a:noAutofit/>
          </a:bodyPr>
          <a:lstStyle>
            <a:lvl1pPr marL="400050" indent="-576000">
              <a:buFont typeface="Wingdings" pitchFamily="2" charset="2"/>
              <a:buChar char="l"/>
              <a:defRPr lang="zh-CN" altLang="en-US" sz="3600" b="1" dirty="0" smtClean="0">
                <a:solidFill>
                  <a:srgbClr val="A20B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36" name="文本占位符 25"/>
          <p:cNvSpPr>
            <a:spLocks noGrp="1"/>
          </p:cNvSpPr>
          <p:nvPr>
            <p:ph type="body" sz="quarter" idx="11"/>
          </p:nvPr>
        </p:nvSpPr>
        <p:spPr>
          <a:xfrm>
            <a:off x="2172818" y="2564904"/>
            <a:ext cx="6431630" cy="647700"/>
          </a:xfrm>
        </p:spPr>
        <p:txBody>
          <a:bodyPr vert="horz" lIns="91440" tIns="45720" rIns="91440" bIns="45720" rtlCol="0" anchor="ctr">
            <a:noAutofit/>
          </a:bodyPr>
          <a:lstStyle>
            <a:lvl1pPr marL="400050" indent="-576000">
              <a:buFont typeface="Wingdings" pitchFamily="2" charset="2"/>
              <a:buChar char="l"/>
              <a:defRPr lang="zh-CN" altLang="en-US" sz="3600" b="1" dirty="0" smtClean="0">
                <a:solidFill>
                  <a:srgbClr val="A20B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37" name="文本占位符 25"/>
          <p:cNvSpPr>
            <a:spLocks noGrp="1"/>
          </p:cNvSpPr>
          <p:nvPr>
            <p:ph type="body" sz="quarter" idx="12"/>
          </p:nvPr>
        </p:nvSpPr>
        <p:spPr>
          <a:xfrm>
            <a:off x="2172818" y="3573016"/>
            <a:ext cx="6431630" cy="647700"/>
          </a:xfrm>
        </p:spPr>
        <p:txBody>
          <a:bodyPr vert="horz" lIns="91440" tIns="45720" rIns="91440" bIns="45720" rtlCol="0" anchor="ctr">
            <a:noAutofit/>
          </a:bodyPr>
          <a:lstStyle>
            <a:lvl1pPr marL="400050" indent="-576000">
              <a:buFont typeface="Wingdings" pitchFamily="2" charset="2"/>
              <a:buChar char="l"/>
              <a:defRPr lang="zh-CN" altLang="en-US" sz="3600" b="1" dirty="0" smtClean="0">
                <a:solidFill>
                  <a:srgbClr val="A20B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38" name="文本占位符 25"/>
          <p:cNvSpPr>
            <a:spLocks noGrp="1"/>
          </p:cNvSpPr>
          <p:nvPr>
            <p:ph type="body" sz="quarter" idx="13"/>
          </p:nvPr>
        </p:nvSpPr>
        <p:spPr>
          <a:xfrm>
            <a:off x="2172818" y="4581128"/>
            <a:ext cx="6431630" cy="647700"/>
          </a:xfrm>
        </p:spPr>
        <p:txBody>
          <a:bodyPr vert="horz" lIns="91440" tIns="45720" rIns="91440" bIns="45720" rtlCol="0" anchor="ctr">
            <a:noAutofit/>
          </a:bodyPr>
          <a:lstStyle>
            <a:lvl1pPr marL="400050" indent="-576000">
              <a:buFont typeface="Wingdings" pitchFamily="2" charset="2"/>
              <a:buChar char="l"/>
              <a:defRPr lang="zh-CN" altLang="en-US" sz="3600" b="1" dirty="0" smtClean="0">
                <a:solidFill>
                  <a:srgbClr val="A20B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6"/>
          </p:nvPr>
        </p:nvSpPr>
        <p:spPr>
          <a:xfrm>
            <a:off x="6686872" y="6356350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A20B8F"/>
                </a:solidFill>
                <a:latin typeface="+mj-lt"/>
              </a:defRPr>
            </a:lvl1pPr>
          </a:lstStyle>
          <a:p>
            <a:fld id="{D42D9BBF-DE35-4754-A136-361E0355C9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3991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121084" cy="409912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07504" y="6309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企想学院</a:t>
            </a:r>
          </a:p>
        </p:txBody>
      </p:sp>
    </p:spTree>
    <p:extLst>
      <p:ext uri="{BB962C8B-B14F-4D97-AF65-F5344CB8AC3E}">
        <p14:creationId xmlns:p14="http://schemas.microsoft.com/office/powerpoint/2010/main" val="4290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rgbClr val="F3C8F3"/>
            </a:gs>
            <a:gs pos="82000">
              <a:srgbClr val="F3C8F3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024"/>
            <a:ext cx="9144000" cy="17129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3816424" cy="584887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CN" altLang="en-US" sz="3200" b="1">
                <a:solidFill>
                  <a:srgbClr val="A20B8F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>
          <a:xfrm>
            <a:off x="1115616" y="1700808"/>
            <a:ext cx="7632848" cy="396044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Clr>
                <a:srgbClr val="A20B8F"/>
              </a:buClr>
              <a:buFont typeface="Wingdings" pitchFamily="2" charset="2"/>
              <a:buChar char="u"/>
              <a:defRPr sz="2000"/>
            </a:lvl1pPr>
            <a:lvl2pPr>
              <a:lnSpc>
                <a:spcPct val="150000"/>
              </a:lnSpc>
              <a:defRPr sz="18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097" name="灯片编号占位符 4096"/>
          <p:cNvSpPr>
            <a:spLocks noGrp="1"/>
          </p:cNvSpPr>
          <p:nvPr userDrawn="1"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zh-CN" altLang="en-US" sz="1400" b="1" smtClean="0">
                <a:solidFill>
                  <a:srgbClr val="A20B8F"/>
                </a:solidFill>
                <a:latin typeface="+mj-lt"/>
              </a:defRPr>
            </a:lvl1pPr>
          </a:lstStyle>
          <a:p>
            <a:fld id="{D42D9BBF-DE35-4754-A136-361E0355C90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121084" cy="409912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7504" y="6309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企想学院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8" y="260648"/>
            <a:ext cx="1755629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2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19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04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2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4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50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8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9BBF-DE35-4754-A136-361E0355C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7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移动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技术及应用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0196" y="3220952"/>
            <a:ext cx="4931050" cy="568088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项目六  绘图模块搭建</a:t>
            </a:r>
          </a:p>
        </p:txBody>
      </p:sp>
    </p:spTree>
    <p:extLst>
      <p:ext uri="{BB962C8B-B14F-4D97-AF65-F5344CB8AC3E}">
        <p14:creationId xmlns:p14="http://schemas.microsoft.com/office/powerpoint/2010/main" val="340307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507001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是画布，通过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的各种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方法将图形绘制到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上面，在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方法中调用需要绘制的图形的坐标形状和画笔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类。传入其中的坐标决定了要绘制的图形的形状，比如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drawCircle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用来绘制圆形，需要设置圆心的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坐标，以及圆的半径。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方法中传入的画笔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决定了绘制的图形的一些外观，比如绘制的图形的颜色，粗细等。</a:t>
            </a:r>
          </a:p>
          <a:p>
            <a:pPr marL="0" indent="0" algn="just">
              <a:buNone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Canvas</a:t>
            </a:r>
            <a:endParaRPr lang="zh-CN" altLang="en-US" dirty="0"/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342294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95536" y="1388409"/>
            <a:ext cx="8280920" cy="5070011"/>
          </a:xfrm>
        </p:spPr>
        <p:txBody>
          <a:bodyPr>
            <a:noAutofit/>
          </a:bodyPr>
          <a:lstStyle/>
          <a:p>
            <a:pPr marL="0" indent="576000" algn="just">
              <a:buNone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想要使用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绘图，还需要先了解坐标系，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绘图有两种坐标系：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坐标系与绘图坐标系。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7600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坐标系指的是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本身的坐标系，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坐标系有且只有一个，且是唯一不变的，其坐标原点在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的左上角，从坐标原点向右为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轴的正半轴，从坐标原点向下为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轴的正半轴。</a:t>
            </a:r>
          </a:p>
          <a:p>
            <a:pPr marL="0" indent="457200" algn="just">
              <a:buNone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Canvas</a:t>
            </a:r>
            <a:endParaRPr lang="zh-CN" altLang="en-US" dirty="0"/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6362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07001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方法中传入的各种坐标指的都是绘图坐标系中的坐标，而非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坐标系中的坐标。默认情况下，绘图坐标系与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坐标系重合，即初始状况下，绘图坐标系的坐标原点也在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的左上角，从原点向右为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轴正半轴，从原点向下为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轴正半轴。但不同于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坐标系，绘图坐标系并不是一成不变的，可以通过调用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方法平移坐标系，可以通过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方法旋转坐标系，还可以通过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方法缩放坐标系。</a:t>
            </a:r>
          </a:p>
          <a:p>
            <a:pPr marL="0" indent="457200" algn="just">
              <a:buNone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要注意的是，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的操作都是基于当前绘图坐标系的，而不是基于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坐标系，通过以上方法对坐标系进行了操作之后，当前绘图坐标系就不再是之前的坐标系了，以后绘图都是基于更新的绘图坐标系了。所以，真正对绘图有用的是绘图坐标系而不是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坐标系。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Canvas</a:t>
            </a:r>
            <a:endParaRPr lang="zh-CN" altLang="en-US" dirty="0"/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50813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79512" y="1388409"/>
            <a:ext cx="8280920" cy="507001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endParaRPr lang="zh-CN" altLang="en-US" dirty="0"/>
          </a:p>
          <a:p>
            <a:pPr algn="just"/>
            <a:endParaRPr lang="zh-CN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Canvas</a:t>
            </a:r>
            <a:r>
              <a:rPr lang="zh-CN" altLang="en-US" dirty="0"/>
              <a:t>类常用方法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86342"/>
              </p:ext>
            </p:extLst>
          </p:nvPr>
        </p:nvGraphicFramePr>
        <p:xfrm>
          <a:off x="1043608" y="1556789"/>
          <a:ext cx="6912768" cy="443322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25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方法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canvas.drawLine(float startX, float startY, float stopX, float stopY, Paint paint)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绘制直线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canvas.drawRect(float left, float top, float right, float bottom, Paint paint)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绘制矩形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canvas.drawCircle(float cx, float cy, float radius, Paint paint)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绘制圆形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canvas.drawText(String text, float x, float y, Paint paint)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绘制字符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6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canvas.drawBirmap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(Bitmap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bitmap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float left, float top, Paint paint)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绘制图形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376294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4"/>
            <a:ext cx="8352928" cy="836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zh-CN" sz="2000" dirty="0"/>
              <a:t>新建一个</a:t>
            </a:r>
            <a:r>
              <a:rPr lang="en-US" altLang="zh-CN" sz="2000" dirty="0" err="1"/>
              <a:t>DrawDemo</a:t>
            </a:r>
            <a:r>
              <a:rPr lang="zh-CN" altLang="zh-CN" sz="2000" dirty="0"/>
              <a:t>工程，其他设置默认不变，新建一个</a:t>
            </a:r>
            <a:r>
              <a:rPr lang="en-US" altLang="zh-CN" sz="2000" dirty="0" err="1"/>
              <a:t>MyView</a:t>
            </a:r>
            <a:r>
              <a:rPr lang="zh-CN" altLang="zh-CN" sz="2000" dirty="0"/>
              <a:t>类继承</a:t>
            </a:r>
            <a:r>
              <a:rPr lang="en-US" altLang="zh-CN" sz="2000" dirty="0"/>
              <a:t>View</a:t>
            </a:r>
            <a:r>
              <a:rPr lang="zh-CN" altLang="zh-CN" sz="2000" dirty="0"/>
              <a:t>类，实现</a:t>
            </a:r>
            <a:r>
              <a:rPr lang="en-US" altLang="zh-CN" sz="2000" dirty="0" err="1"/>
              <a:t>Myview</a:t>
            </a:r>
            <a:r>
              <a:rPr lang="zh-CN" altLang="zh-CN" sz="2000" dirty="0"/>
              <a:t>类构造函数，重写</a:t>
            </a:r>
            <a:r>
              <a:rPr lang="en-US" altLang="zh-CN" sz="2000" dirty="0" err="1"/>
              <a:t>onDraw</a:t>
            </a:r>
            <a:r>
              <a:rPr lang="zh-CN" altLang="zh-CN" sz="2000" dirty="0"/>
              <a:t>方法，具体代码入下：</a:t>
            </a:r>
          </a:p>
        </p:txBody>
      </p:sp>
      <p:sp>
        <p:nvSpPr>
          <p:cNvPr id="4" name="矩形 3"/>
          <p:cNvSpPr/>
          <p:nvPr/>
        </p:nvSpPr>
        <p:spPr>
          <a:xfrm>
            <a:off x="1763688" y="1772816"/>
            <a:ext cx="685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package 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com.example.drawdemo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 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import 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android.content.Context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import 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android.view.View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 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public class 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MyView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extends View {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public 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MyView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(Context context)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{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super(context);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}	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@Override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public void 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onDraw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(Canvas canvas) {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// TODO Auto-generated method stub</a:t>
            </a:r>
            <a:endParaRPr lang="zh-CN" altLang="zh-CN" b="1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//</a:t>
            </a:r>
            <a:r>
              <a:rPr lang="zh-CN" altLang="zh-CN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此处添加绘图操作</a:t>
            </a:r>
            <a:endParaRPr lang="zh-CN" altLang="zh-CN" kern="10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</a:t>
            </a:r>
            <a:r>
              <a:rPr lang="en-US" altLang="zh-CN" b="1" kern="0" dirty="0" err="1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super.onDraw</a:t>
            </a:r>
            <a:r>
              <a:rPr lang="en-US" altLang="zh-CN" b="1" kern="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(canvas);</a:t>
            </a:r>
            <a:endParaRPr lang="zh-CN" altLang="zh-CN" b="1" kern="100" dirty="0"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}</a:t>
            </a:r>
            <a:endParaRPr lang="zh-CN" altLang="zh-CN" b="1" kern="100" dirty="0"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}</a:t>
            </a:r>
            <a:endParaRPr lang="zh-CN" altLang="zh-CN" b="1" kern="100" dirty="0">
              <a:effectLst/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36118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4"/>
            <a:ext cx="8352928" cy="836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zh-CN" dirty="0"/>
              <a:t>要画图形，至少需要有三个对象：颜色对象</a:t>
            </a:r>
            <a:r>
              <a:rPr lang="en-US" altLang="zh-CN" dirty="0"/>
              <a:t> Color</a:t>
            </a:r>
            <a:r>
              <a:rPr lang="zh-CN" altLang="zh-CN" dirty="0"/>
              <a:t>、画笔对象</a:t>
            </a:r>
            <a:r>
              <a:rPr lang="en-US" altLang="zh-CN" dirty="0"/>
              <a:t>Paint</a:t>
            </a:r>
            <a:r>
              <a:rPr lang="zh-CN" altLang="zh-CN" dirty="0"/>
              <a:t>、画布对象</a:t>
            </a:r>
            <a:r>
              <a:rPr lang="en-US" altLang="zh-CN" dirty="0"/>
              <a:t>Canvas</a:t>
            </a:r>
            <a:r>
              <a:rPr lang="zh-CN" altLang="zh-CN" dirty="0"/>
              <a:t>。先声明一个</a:t>
            </a:r>
            <a:r>
              <a:rPr lang="en-US" altLang="zh-CN" dirty="0"/>
              <a:t>Paint</a:t>
            </a:r>
            <a:r>
              <a:rPr lang="zh-CN" altLang="zh-CN" dirty="0"/>
              <a:t>类，设置画笔颜色、字体大小、笔触粗细和风格等属性，所有绘图操作都是写在</a:t>
            </a:r>
            <a:r>
              <a:rPr lang="en-US" altLang="zh-CN" dirty="0" err="1"/>
              <a:t>onDraw</a:t>
            </a:r>
            <a:r>
              <a:rPr lang="zh-CN" altLang="zh-CN" dirty="0"/>
              <a:t>方法中的，将下面的代码插入</a:t>
            </a:r>
            <a:r>
              <a:rPr lang="en-US" altLang="zh-CN" dirty="0" err="1"/>
              <a:t>onDraw</a:t>
            </a:r>
            <a:r>
              <a:rPr lang="zh-CN" altLang="zh-CN" dirty="0"/>
              <a:t>方法中。</a:t>
            </a:r>
          </a:p>
        </p:txBody>
      </p:sp>
      <p:sp>
        <p:nvSpPr>
          <p:cNvPr id="4" name="矩形 3"/>
          <p:cNvSpPr/>
          <p:nvPr/>
        </p:nvSpPr>
        <p:spPr>
          <a:xfrm>
            <a:off x="1043608" y="2492896"/>
            <a:ext cx="685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Paint 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paint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= new Paint();</a:t>
            </a:r>
            <a:endParaRPr lang="zh-CN" altLang="zh-CN" b="1" kern="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//</a:t>
            </a:r>
            <a:r>
              <a:rPr lang="zh-CN" altLang="zh-CN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设置字体颜色</a:t>
            </a: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paint.setColor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(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Color.BLACK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);</a:t>
            </a:r>
            <a:endParaRPr lang="zh-CN" altLang="zh-CN" b="1" kern="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 </a:t>
            </a:r>
            <a:endParaRPr lang="zh-CN" altLang="zh-CN" b="1" kern="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//</a:t>
            </a:r>
            <a:r>
              <a:rPr lang="zh-CN" altLang="zh-CN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设置字体大小</a:t>
            </a: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paint.setTextSize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(100);</a:t>
            </a:r>
            <a:endParaRPr lang="zh-CN" altLang="zh-CN" b="1" kern="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</a:t>
            </a:r>
            <a:endParaRPr lang="zh-CN" altLang="zh-CN" b="1" kern="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//</a:t>
            </a:r>
            <a:r>
              <a:rPr lang="zh-CN" altLang="zh-CN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让画出的图形是空心的</a:t>
            </a: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paint.setStyle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(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Paint.Style.STROKE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);</a:t>
            </a:r>
            <a:endParaRPr lang="zh-CN" altLang="zh-CN" b="1" kern="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 </a:t>
            </a:r>
            <a:endParaRPr lang="zh-CN" altLang="zh-CN" b="1" kern="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	//</a:t>
            </a:r>
            <a:r>
              <a:rPr lang="zh-CN" altLang="zh-CN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设置画出的线的粗细程度</a:t>
            </a:r>
          </a:p>
          <a:p>
            <a:r>
              <a:rPr lang="en-US" altLang="zh-CN" b="1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</a:t>
            </a:r>
            <a:r>
              <a:rPr lang="en-US" altLang="zh-CN" b="1" kern="0" dirty="0" err="1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paint.setStrokeWidth</a:t>
            </a:r>
            <a:r>
              <a:rPr lang="en-US" altLang="zh-CN" b="1" kern="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(5);</a:t>
            </a:r>
            <a:endParaRPr lang="zh-CN" altLang="zh-CN" b="1" kern="0" dirty="0"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endParaRPr lang="zh-CN" altLang="zh-CN" b="1" kern="1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319064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4"/>
            <a:ext cx="8352928" cy="836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0B8F"/>
              </a:buClr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首先可以画出一条直线，调用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类的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drawLine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方法，传入直线两端的坐标点和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画笔，即可画出一条直线。绘制直线代码如下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	</a:t>
            </a:r>
            <a:r>
              <a:rPr lang="en-US" altLang="zh-CN" b="1" kern="0" dirty="0" err="1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canvas.drawLine</a:t>
            </a:r>
            <a:r>
              <a:rPr lang="en-US" altLang="zh-CN" b="1" kern="0" dirty="0">
                <a:solidFill>
                  <a:srgbClr val="A20B8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(0, 0, 200, 200, paint);</a:t>
            </a:r>
            <a:endParaRPr lang="zh-CN" altLang="zh-CN" b="1" kern="0" dirty="0">
              <a:solidFill>
                <a:srgbClr val="A20B8F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pPr>
              <a:buClr>
                <a:srgbClr val="A20B8F"/>
              </a:buClr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运行程序，效果如图所示。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12244" y="2739647"/>
            <a:ext cx="2287463" cy="4114403"/>
          </a:xfrm>
          <a:prstGeom prst="rect">
            <a:avLst/>
          </a:prstGeom>
        </p:spPr>
      </p:pic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299943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4"/>
            <a:ext cx="8352928" cy="836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0B8F"/>
              </a:buClr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下面来画一个圆，画笔颜色设置为红色，调用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drawCircle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方法，传入圆心坐标和半径大小。绘制圆形代码如下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b="1" dirty="0" err="1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paint.setColor</a:t>
            </a: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 err="1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Color.RED</a:t>
            </a: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zh-CN" altLang="zh-CN" b="1" dirty="0">
              <a:solidFill>
                <a:srgbClr val="A20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b="1" dirty="0" err="1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canvas.drawCircle</a:t>
            </a: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 350, 100, paint);</a:t>
            </a:r>
            <a:endParaRPr lang="zh-CN" altLang="zh-CN" b="1" dirty="0">
              <a:solidFill>
                <a:srgbClr val="A20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20B8F"/>
              </a:buClr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运行程序，效果如图所示。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347864" y="3212976"/>
            <a:ext cx="2160240" cy="3764798"/>
          </a:xfrm>
          <a:prstGeom prst="rect">
            <a:avLst/>
          </a:prstGeom>
        </p:spPr>
      </p:pic>
      <p:sp>
        <p:nvSpPr>
          <p:cNvPr id="10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291915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251520" y="720504"/>
            <a:ext cx="8352928" cy="836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0B8F"/>
              </a:buClr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再来画一个矩形，并在矩形旁添加文字。首先调用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drawRect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依次设置矩形左上角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坐标值，矩形左上角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坐标值，矩形右下角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坐标值，矩形右下角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坐标值。调用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drawText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方法，设置文字坐标。代码如下：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zh-CN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画矩形</a:t>
            </a:r>
            <a:endParaRPr lang="en-US" altLang="zh-CN" dirty="0">
              <a:solidFill>
                <a:srgbClr val="A20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 err="1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canvas.drawRect</a:t>
            </a: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(500, 300, 300, 500, paint);</a:t>
            </a:r>
            <a:endParaRPr lang="zh-CN" altLang="zh-CN" b="1" dirty="0">
              <a:solidFill>
                <a:srgbClr val="A20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//</a:t>
            </a:r>
            <a:r>
              <a:rPr lang="zh-CN" altLang="zh-CN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添加文字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b="1" dirty="0" err="1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canvas.drawText</a:t>
            </a: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zh-CN" altLang="zh-CN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矩形</a:t>
            </a:r>
            <a:r>
              <a:rPr lang="en-US" altLang="zh-CN" b="1" dirty="0">
                <a:solidFill>
                  <a:srgbClr val="A20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300, 200, paint);</a:t>
            </a:r>
            <a:endParaRPr lang="zh-CN" altLang="zh-CN" b="1" dirty="0">
              <a:solidFill>
                <a:srgbClr val="A20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20B8F"/>
              </a:buClr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运行程序，效果如图所示。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940152" y="2348880"/>
            <a:ext cx="2448272" cy="4248472"/>
          </a:xfrm>
          <a:prstGeom prst="rect">
            <a:avLst/>
          </a:prstGeom>
        </p:spPr>
      </p:pic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69411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1691680" y="2924944"/>
            <a:ext cx="6431630" cy="647700"/>
          </a:xfrm>
        </p:spPr>
        <p:txBody>
          <a:bodyPr/>
          <a:lstStyle/>
          <a:p>
            <a:r>
              <a:rPr lang="zh-CN" altLang="en-US" dirty="0"/>
              <a:t>项目搭建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7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相关知识介绍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项目搭建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2172818" y="3573016"/>
            <a:ext cx="6431630" cy="647700"/>
          </a:xfrm>
        </p:spPr>
        <p:txBody>
          <a:bodyPr/>
          <a:lstStyle/>
          <a:p>
            <a:r>
              <a:rPr lang="zh-CN" altLang="en-US" dirty="0"/>
              <a:t>实训任务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652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项目搭建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68773" y="1484784"/>
            <a:ext cx="2647043" cy="4536504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l"/>
            </a:pPr>
            <a:r>
              <a:rPr lang="zh-CN" altLang="zh-CN" sz="2400" dirty="0"/>
              <a:t>在选择界面添加绘图选项，完成图表模块，界面设计如图所示。单击绘图选项进入统计界面。</a:t>
            </a:r>
          </a:p>
          <a:p>
            <a:pPr algn="just"/>
            <a:endParaRPr lang="zh-CN" altLang="zh-CN" sz="24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20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0B8F"/>
              </a:buClr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项目描述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824" y="1628800"/>
            <a:ext cx="60486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6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项目搭建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96765" y="1480215"/>
            <a:ext cx="2448272" cy="3672408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l"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图表界面中如果开关按钮为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，那么接下来所有检测到的环境参数会被记录到数据库中，同时绘制出柱状图，右侧会显示相应的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项目描述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654273" y="1484784"/>
            <a:ext cx="6489727" cy="37444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9552" y="508518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数据，如果将开关按钮置为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，柱状图和表格内容保持不变。当采集到的环境最大值超过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时，纵坐标刻度的最大值变为合适的刻度（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9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项目搭建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96765" y="1480214"/>
            <a:ext cx="8263668" cy="4325049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点击选择界面的“绘图”可以跳转至绘图模块界面，绘图模块界面的图表显示由一个开关按键控制，当按键打开时显示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状态，同时看到柱状图每五秒更新数据，环境参数显示部分也会相应更新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22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项目运行效果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4320480" cy="266429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2924944"/>
            <a:ext cx="4046185" cy="26658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0718" y="56612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选择界面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87415" y="56612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绘图模块界面</a:t>
            </a:r>
          </a:p>
        </p:txBody>
      </p:sp>
    </p:spTree>
    <p:extLst>
      <p:ext uri="{BB962C8B-B14F-4D97-AF65-F5344CB8AC3E}">
        <p14:creationId xmlns:p14="http://schemas.microsoft.com/office/powerpoint/2010/main" val="3875464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1691680" y="2852936"/>
            <a:ext cx="6431630" cy="647700"/>
          </a:xfrm>
        </p:spPr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实训任务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05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实训任务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536504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l"/>
            </a:pPr>
            <a:r>
              <a:rPr lang="zh-CN" altLang="zh-CN" sz="2400" dirty="0"/>
              <a:t>将工程中绘制的柱状图换成折线图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zh-CN" altLang="zh-CN" sz="2400" dirty="0"/>
              <a:t>完成返回键功能，点击返回图标，跳转至登录界面。</a:t>
            </a:r>
          </a:p>
          <a:p>
            <a:pPr algn="just"/>
            <a:endParaRPr lang="zh-CN" altLang="zh-CN" sz="24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24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实训任务</a:t>
            </a:r>
          </a:p>
        </p:txBody>
      </p:sp>
    </p:spTree>
    <p:extLst>
      <p:ext uri="{BB962C8B-B14F-4D97-AF65-F5344CB8AC3E}">
        <p14:creationId xmlns:p14="http://schemas.microsoft.com/office/powerpoint/2010/main" val="102055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1691680" y="2924944"/>
            <a:ext cx="6431630" cy="647700"/>
          </a:xfrm>
        </p:spPr>
        <p:txBody>
          <a:bodyPr/>
          <a:lstStyle/>
          <a:p>
            <a:r>
              <a:rPr lang="zh-CN" altLang="en-US" dirty="0"/>
              <a:t>相关知识介绍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2D9BBF-DE35-4754-A136-361E0355C90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2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453650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在日常的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开发中会经常和控件打交道，有时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提供的控件未必能满足业务的需求，这个时候就需要自定义一些控件，先来了解一下自定义控件的要求和实现的基本原理。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自定义控件需满足以下要求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应当遵守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标准的规范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命名，可配置，事件处理等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布局中可配置控件的属性；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对交互应当有合适的反馈，比如按下，点击等；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具有兼容性，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Android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版本很多，应该具有广泛的适用性。</a:t>
            </a:r>
          </a:p>
          <a:p>
            <a:pPr marL="0" indent="457200" algn="just">
              <a:buNone/>
            </a:pPr>
            <a:endParaRPr lang="zh-CN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0B8F"/>
              </a:buClr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自定义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79512" y="1388409"/>
            <a:ext cx="8280920" cy="507001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endParaRPr lang="en-US" altLang="zh-CN" dirty="0"/>
          </a:p>
          <a:p>
            <a:pPr marL="0" indent="457200" algn="just">
              <a:buNone/>
            </a:pPr>
            <a:endParaRPr lang="en-US" altLang="zh-CN" dirty="0"/>
          </a:p>
          <a:p>
            <a:pPr marL="0" indent="457200" algn="just">
              <a:buNone/>
            </a:pPr>
            <a:endParaRPr lang="en-US" altLang="zh-CN" dirty="0"/>
          </a:p>
          <a:p>
            <a:pPr marL="0" indent="457200" algn="just">
              <a:buNone/>
            </a:pPr>
            <a:endParaRPr lang="en-US" altLang="zh-CN" dirty="0"/>
          </a:p>
          <a:p>
            <a:pPr marL="0" indent="457200" algn="just">
              <a:buNone/>
            </a:pPr>
            <a:endParaRPr lang="en-US" altLang="zh-CN" dirty="0"/>
          </a:p>
          <a:p>
            <a:pPr marL="0" indent="457200" algn="just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所有的控件都是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或者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的子类，它其实表示的就是屏幕上的一块矩形区域，用一个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类对象来表示：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相对于它的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View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的起点，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自己的宽高，通过这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个字段就能确定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在屏幕上的位置，确定位置后就可以开始绘制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的内容了。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zh-CN" altLang="zh-CN" dirty="0"/>
          </a:p>
          <a:p>
            <a:pPr marL="0" indent="0" algn="just">
              <a:buNone/>
            </a:pPr>
            <a:endParaRPr lang="zh-CN" altLang="en-US" dirty="0"/>
          </a:p>
          <a:p>
            <a:pPr algn="just"/>
            <a:endParaRPr lang="zh-CN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692696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自定义</a:t>
            </a:r>
            <a:r>
              <a:rPr lang="en-US" altLang="zh-CN" dirty="0"/>
              <a:t>View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 rotWithShape="1">
          <a:blip r:embed="rId2"/>
          <a:srcRect l="6862" r="5550"/>
          <a:stretch/>
        </p:blipFill>
        <p:spPr bwMode="auto">
          <a:xfrm>
            <a:off x="2010159" y="1196752"/>
            <a:ext cx="5082121" cy="288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136827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79512" y="1388409"/>
            <a:ext cx="8280920" cy="5070011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创建自定义控件的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种主要实现方式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）继承已有的控件来实现自定义控件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当想要实现的控件和已有的控件在很多方面比较类似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通过对已有控件的扩展来满足要求。</a:t>
            </a:r>
          </a:p>
          <a:p>
            <a:pPr marL="0" indent="45720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）通过继承一个布局文件实现自定义控件，一般来说做组合控件时可以通过这个方式来实现。注意此时不用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onDraw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方法，通过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inflater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加载自定义控件的布局文件，再调用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addView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(view)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函数，自定义控件的图形界面就加载进来了。</a:t>
            </a:r>
          </a:p>
          <a:p>
            <a:pPr marL="0" indent="45720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）通过继承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类来实现自定义控件，使用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GDI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绘制出组件界面，一般无法通过上述两种方式来实现时使用该方式。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/>
              <a:t>自定义</a:t>
            </a:r>
            <a:r>
              <a:rPr lang="en-US" altLang="zh-CN" dirty="0"/>
              <a:t>View</a:t>
            </a:r>
            <a:endParaRPr lang="zh-CN" altLang="en-US" dirty="0"/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91726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95536" y="1388409"/>
            <a:ext cx="8280920" cy="507001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类是一个非常常用的类，一般用来设置绘制风格，例如画笔颜色、笔触粗细、填充风格等，它可以将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个点连成一条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路径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，然后调用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drawPath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方法即可沿着路径绘制图形。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Paint</a:t>
            </a:r>
            <a:endParaRPr lang="zh-CN" altLang="en-US" dirty="0"/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16371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79512" y="1388409"/>
            <a:ext cx="8280920" cy="507001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endParaRPr lang="en-US" altLang="zh-CN" dirty="0"/>
          </a:p>
          <a:p>
            <a:pPr marL="0" indent="457200" algn="just">
              <a:buNone/>
            </a:pPr>
            <a:endParaRPr lang="zh-CN" altLang="zh-CN" dirty="0"/>
          </a:p>
          <a:p>
            <a:pPr marL="0" indent="0" algn="just">
              <a:buNone/>
            </a:pPr>
            <a:endParaRPr lang="zh-CN" altLang="en-US" dirty="0"/>
          </a:p>
          <a:p>
            <a:pPr algn="just"/>
            <a:endParaRPr lang="zh-CN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Paint</a:t>
            </a:r>
            <a:r>
              <a:rPr lang="zh-CN" altLang="en-US" dirty="0"/>
              <a:t>类常用方法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28426"/>
              </p:ext>
            </p:extLst>
          </p:nvPr>
        </p:nvGraphicFramePr>
        <p:xfrm>
          <a:off x="1043608" y="1556792"/>
          <a:ext cx="6696744" cy="482453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347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方法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setAntiAlias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设置画笔的锯齿效果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setColor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设置画笔颜色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setARGB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设置画笔的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a,r,p,g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setAlpha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setTextSize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设置字体尺寸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setStyle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设置画笔风格，空心或者实心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setStrokeWidth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设置空心的边框宽度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81618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79512" y="1388409"/>
            <a:ext cx="8280920" cy="507001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中，如果想绘制复杂的自定义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或游戏，就需要熟悉绘图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类有很多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方法，可以通过这些方法绘制各种各样的图形。</a:t>
            </a:r>
          </a:p>
          <a:p>
            <a:pPr marL="0" indent="45720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绘图三个基本要素：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、绘图坐标系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BBF-DE35-4754-A136-361E0355C902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9512" y="720505"/>
            <a:ext cx="4931050" cy="56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A20B8F"/>
              </a:buClr>
              <a:buFont typeface="Wingdings" pitchFamily="2" charset="2"/>
              <a:buChar char="u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Canvas</a:t>
            </a:r>
            <a:endParaRPr lang="zh-CN" altLang="en-US" dirty="0"/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2232248" cy="432048"/>
          </a:xfrm>
        </p:spPr>
        <p:txBody>
          <a:bodyPr/>
          <a:lstStyle/>
          <a:p>
            <a:r>
              <a:rPr lang="zh-CN" altLang="en-US" sz="1600" dirty="0"/>
              <a:t>相关知识介绍</a:t>
            </a:r>
          </a:p>
        </p:txBody>
      </p:sp>
    </p:spTree>
    <p:extLst>
      <p:ext uri="{BB962C8B-B14F-4D97-AF65-F5344CB8AC3E}">
        <p14:creationId xmlns:p14="http://schemas.microsoft.com/office/powerpoint/2010/main" val="156069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移动配色">
      <a:dk1>
        <a:sysClr val="windowText" lastClr="000000"/>
      </a:dk1>
      <a:lt1>
        <a:sysClr val="window" lastClr="FFFFFF"/>
      </a:lt1>
      <a:dk2>
        <a:srgbClr val="188DD5"/>
      </a:dk2>
      <a:lt2>
        <a:srgbClr val="EEECE1"/>
      </a:lt2>
      <a:accent1>
        <a:srgbClr val="FCC8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移动字体">
      <a:majorFont>
        <a:latin typeface="Impac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1524</Words>
  <Application>Microsoft Office PowerPoint</Application>
  <PresentationFormat>全屏显示(4:3)</PresentationFormat>
  <Paragraphs>181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方正姚体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Office 主题​​</vt:lpstr>
      <vt:lpstr>Android移动技术及应用</vt:lpstr>
      <vt:lpstr>PowerPoint 演示文稿</vt:lpstr>
      <vt:lpstr>PowerPoint 演示文稿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相关知识介绍</vt:lpstr>
      <vt:lpstr>PowerPoint 演示文稿</vt:lpstr>
      <vt:lpstr>项目搭建</vt:lpstr>
      <vt:lpstr>项目搭建</vt:lpstr>
      <vt:lpstr>项目搭建</vt:lpstr>
      <vt:lpstr>PowerPoint 演示文稿</vt:lpstr>
      <vt:lpstr>实训任务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fangji</dc:creator>
  <cp:lastModifiedBy>徐小凤</cp:lastModifiedBy>
  <cp:revision>190</cp:revision>
  <cp:lastPrinted>2017-08-12T03:25:17Z</cp:lastPrinted>
  <dcterms:created xsi:type="dcterms:W3CDTF">2012-11-19T08:18:48Z</dcterms:created>
  <dcterms:modified xsi:type="dcterms:W3CDTF">2017-10-17T09:39:35Z</dcterms:modified>
</cp:coreProperties>
</file>