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438" r:id="rId3"/>
    <p:sldId id="439" r:id="rId4"/>
    <p:sldId id="440" r:id="rId5"/>
    <p:sldId id="335" r:id="rId6"/>
    <p:sldId id="301" r:id="rId7"/>
    <p:sldId id="427" r:id="rId8"/>
    <p:sldId id="299" r:id="rId9"/>
    <p:sldId id="302" r:id="rId10"/>
    <p:sldId id="353" r:id="rId11"/>
    <p:sldId id="428" r:id="rId12"/>
    <p:sldId id="429" r:id="rId13"/>
    <p:sldId id="430" r:id="rId14"/>
    <p:sldId id="431" r:id="rId15"/>
    <p:sldId id="432" r:id="rId16"/>
    <p:sldId id="433" r:id="rId17"/>
    <p:sldId id="441" r:id="rId18"/>
    <p:sldId id="434" r:id="rId19"/>
    <p:sldId id="442" r:id="rId20"/>
    <p:sldId id="435" r:id="rId21"/>
    <p:sldId id="436" r:id="rId22"/>
    <p:sldId id="437" r:id="rId23"/>
    <p:sldId id="390" r:id="rId24"/>
    <p:sldId id="391" r:id="rId25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834"/>
    <a:srgbClr val="B7F0B1"/>
    <a:srgbClr val="CEE9F9"/>
    <a:srgbClr val="6CB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9D70-6618-4B13-AF10-23C90D23339A}" type="datetimeFigureOut">
              <a:rPr lang="zh-CN" altLang="en-US" smtClean="0"/>
              <a:t>2017/10/18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6F16-8216-4A75-A22D-EB44C8DCC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3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5477" y="1709073"/>
            <a:ext cx="8440489" cy="1250377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3FA834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6475" y="2959915"/>
            <a:ext cx="4931050" cy="568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24" name="AutoShape 4" descr="data:image/jpeg;base64,/9j/4AAQSkZJRgABAQAAAQABAAD/2wCEAAkGBhQQERUUEBQVFBUVGBUVFRQXFBgYGBcUFxQVFRcUGhgZHCYgFxwkHBQUIC8gIycpLTgsFx4xNzAqNSYrLCkBCQoKDgwOGg8PGiwgHyQsLC0tMiwvLCw0MSksKSwpLCwyNCosKSwsLCwsLCwsLDUpKSwsLyksLCwsLCwsKSkpKf/AABEIALAAyAMBIgACEQEDEQH/xAAcAAEAAgIDAQAAAAAAAAAAAAAAAQcFBgMECAL/xAA+EAABAwICBwUFBQgCAwAAAAABAAIDBBEGMQUHEiFBUWEiUnGRoRMyQmKBFCNyscEzU3OCkrLR8KLSg5Ph/8QAGgEBAAMBAQEAAAAAAAAAAAAAAAIDBAUBBv/EADERAAEDAwIEBAUDBQAAAAAAAAABAgMEESESMRNBUfAiYZGxBRQywdEjUqEVQnGB4f/aAAwDAQACEQMRAD8AvFERAEREAREQBEuougJRfN0ugPpFitJ4mpqb9vNGw93au7+kXPotarNbtIz9m2WTqGho/wCR/RXMgkf9LVIq5E3U3pFWUmucfDSn6zAfkwr4bro50vlN/liu+Rn/AG/yn5I8RvUtC6KvaXXJTn9pDKzqC14/MFbDo3HtFPYMna1x+F92H/lYeqrfTSs3apJHtXmbCi+Q++8KbrOSJRRdSgCIiAIiIAiIgCIiAIiIAouhKhAFChzgBcmwG8k5Ac1VeNNZ5feGhdst3h04zd0j5D5s+Vs1fDA+Z1mkXORu5uGJ8f09DdpPtZf3TCLj8bsmfn0VX6d1iVdVcbfsWH4Irt3dXe8fTwWsl1zf6/8A1Qu7DRxxZ3XzMrpFcTtIoC3DCermatAkkJhhOTiLuePkaeHzH1WmSRsaanLYgiKuENRUBX1ozAFFABaBrz3pO2T57h9Au9UYXpJBZ9NCR/DaPUBc9fiUd8IpbwVPO6K2cQao4nguo3GN37t5LmHoD7zfUKsdJaMkp5DHMwseMwfzByI6hbYaiOb6VK3MVu52tDYoqaQ/cSuaO4e0w/ynd5WVk4b1rxTWZVgQvO7bBvGT14s+tx1VQqV5NSxy7pnqetkVp6aY8EAg3B3gjIjmvpUXhDHktAQw3kg4xk729Yycj0yPTNXPorS0dVE2WBwcx3HiDxaRwI5Lg1FK+Bc5TqamPRx3QpXyvpZCYREQBERAEREAUFSoQEKFJWia0cWmmi+zwm0so7RGbIsiehdvA6XVsUayORqHjlslzW9Y+OzO51NTO+5abSPB/aOGbQe4D5npnoChSF9PFE2Julpic5XLdQpaL5eFuvJc9FQvme2OJpe9xs1ozJ/TxVx4J1dsowJZ7SVGY4tj6N5u+bysq6ioZCl136HrGK4wuB9WNtmeubv3FkB4cnSdfl8+SswCylYrEWJIaGL2kzs7hjB7z3cmj9cgvn5JJKh+c9ENaIjUO/V1jImF8rmsY3eXOIAH1K0nSGt+mjdaKOSa3xCzG/Ta3nyVc4mxZNXybUpswe5ED2W9fmd8x9FhLrqQ/Dmol5MqUOmXkXTonWvSTODZNuAnIvsWf1Ny+tlnMQYbg0hFsyi+68crbbTb8WniOmRXnpbVg3HstAQx95IDnHfezqw8Pw5eC8lodPjhWyoGy3w46OJsKzUEmzKLtPuSgdl3To75T6rCr0PDNT6Rp7jZmheLEHnyIza4eYVU401eyUV5IbyU/E5uj6O5j5vNXU1Yj10SYcRfHbKbGm3WdwliuTR82227o3WEsfBzeY5OHA/RYOygrc5qParXJgrRbLdD0po7SDKiNssTg5jxdp6foeFl2Qqb1X4rNPN9nlP3Ux7N/glOXgHZHrbqrjXzNTAsL9PLkbGO1Jc+kRFmJhERAEREAKhCiA4KyrbFG6R5s1jS5x5BouV5105pd1XPJNJm91wO63JrfoLDzVr63NLeyo2xNO+d1j/DZZzvXZH1VNLufDorNWRefsZpnZsRZZTQGHpq2URwNuc3OO5rB3nHh4ZlZDCOCZdIPuOxCD25SN34WD4neg48ldmhdCRUcQjgaGtGZzLj3nHiVdVVjYvC3LvY8ZHqydDCmDodHssztSO9+UjtO6Dut6ed1nkutExvrJbTbUNKQ+bJz82xf9n9Mhx5LiNbJUP6qaFVGoZbGGOItHt2d0kxF2xA5cnPPwt9TwVK6X0vLVSGWd5c4+TR3Wj4R0XWlmfK8ueXPe83JNy5zj6kqzsD6stnZnrm3O4sgOQ5Ok5n5fPkOy1kVGzU7K97GdVdItkMHg7VrJVgS1BdFCd7Ra0kg5i/ut6n6DirS0XhempmgQwsb8xaHOPUudclZQBa3izHUOjxsn7yUi4iad4HeefhHqeS5j55ql1k9ELka1iGWr9BQTt2ZoY3jqwX+hzH0VYYy1ZOp7y0e1JEN7o83sHMcXt9R1XVqdbda512CFg7ojLvUu3rN4f1v7TgytjDQd3tY72HVzDcgdQT4LVHDUweJMp07+xBXMdg0TD+JJqGT2kDtx95h9x45OH65hXThjFsGkYzsbngfeQutcX3fzN6+dlrmLtXkdW37RQloe4bRaCPZy337QOTXHnkePNVfHJLSzXBfFLGfBzTyI/TIq9zIqxupuHd7kUVY1suxYeNdWOc1C3q6Aepj/6+XJVm5ttx3HL68lcmCtYzKvZiqLRz5A5Mk/DfJ3y+SnHWAo6pr54rRzNBcTbsyBovZw7273vO6hDUvidwp/UOYjku0pgeSv3BGnvttGyRxu9v3cn425n6ix+qoMLftUGltiokgJ3St2mj52f5aT/SFfXxa4r807UjE6zi3gpUBSvnTWEREAREQBQpUICmtb9dt1rY+EUTfN5Lj6Bq0ZbFrCm29JVHRzW/0saFrq+qp26Ymp5IYXrdym14Nx/JQEMfeSnJ3s+Jl83MP5tO7wVz6L0rFUxtlgeHsdxHA8QRmCORVDQ4Tmko/tcQ22Bz2va0dpmyfetxb4ZLjw7iSahk24HbjbaYfceORH5Eb1kqKRk13R/UWMkVuFN51i4/kY99LTh0ZG6SUgtcb8Gcm/Px4c1XFHRPme2OJpe9xs1rRck/7xKt9klHp+Cx7EzBlu9pGTxB+Nl/p4FZnCmDodHssztyOHblI7Tug7reg+t1SypZTx6dNndPuSVivW98GLwRq8ZRASz2kqOebY+jeZ5u8rcdyUPeGgkkADeSdwAHEqrMcazC/agoXENyfOM3cxHyHzeXNYWtlqn94LVVrEMzjjWQ2m2oaQh82Tn5ti6fM/pkOPJVtoXQNRpKYiO73E7UkrybC/FzuJ6ZrIYOwLLpB20bxwA9qTi7m1l8z1yHXJXTorRMVLE2KBgYxvDiTxcTxJ5lbnyR0bdEeXc+/sVIiyZXY0KHUxHs9uoftcS1jQ2/gbn1Wn4qwHPQdp33kRylaDYdHj4T1y6q79J6Tjpo3SzvDGNzJ9ABmSeQWo0+tSineYpGvYx3Z25Gt2CDu7QudkHru5qqCpqFXVbUnM9cxm2xX2EcbTaPds/tISe1ETlzcw/C70PqrI0noWk03AJYXAPAs2UDttP7uRvEdD4grWcZ6sTHeahG0zN0I3lozvH3h8ufK+S0rQmnZqKUSQO2Tk5p91w7rm8R6ha1Yyf9WFbO73IXVvhdsTpvQU1FKY527Jza4e64d5ruP5hbdhnWWRE6nrSXAsc1k2ZBLSA1/MfNnz5ra9F6bpNNwGKZoEgF3RE9pp/eRu4jqPAhVzi/A8tA7a3yQk9mUDLk14+E9cj6I2Rs/wClMlnJ3gWVuW7GstyCyuFq/wBhWQSd2RgP4XHZPo4rFKWutv5b/Leug5NSKi8ypMHpxfS4KaXbY13eaD5gH9VzhfIqbwiIvAEREAUKVCA8+Y5FtI1X8U/2tWDW0azKfY0lN84Y8fVgH5tK1dfWQreNq+SexhdupvurvHzKNv2eoFoi4ubKL9lzsw4d3qMlncYatWVINRQbIe7tGMEezkvv2mHJrj5HpmqwOipRAKjYJiLizbG8NcLbnd299xKz2DseS0B2DeSAnfHfe3m5hOR6ZHpmsksDkcssK55p1LGuS2lxgY5JaaW7duKWM9Wua4cCP0KtvBWsplVsxVNo5sg7Jkh6d13y+XJc+l9A0mmoBNC4CS1mytHaB/dyN4+B3jgqj05oKajlMc7dk5tI91w7zTxHqOKjeOrTS7Dk9RmPKbFnazaGvmAZTtL6cgbTY/fLvnGZbyA3c+CwmENVskjhJXNMcY3iK/bf+K3uN6ZnomCtZ5i2Ya0l0eTZs3M6P4ub1zHVWtT1DZGh0bg9p3hzSCCOhCySSTUzOFZE8073LERr1uTDA1jQ1gDWtFg0CwAHAAZLFYlxTDQR7cxu432Ix7zz0HAcydyxWMNYMVECyMtln4MB7LOryMvw5+GaqMCp0lU/FNNJ5Afkxg8lCmpFk8cmG+56+S2E3Oxp/EdRpKYF9zvtFCy5Db8Gj4nHnn4BWDgfVoINmesAdLmyLNsfIu4Of6DrmsvgzAcdA3bdaScjtSW3N5tYDkOuZ9FtJNlKorEtw4cIeMj5uC0bGGr+Kt25aQsZOCQ8AjYe4Zh1vcf181jMcazbbUFC7fk+ccObY+Z+by5rTMJaaqYKhv2S8j5DZ0W8iTidrl+LgpU9LK1vERdK97h72qtjGyRy0s1jtwyxn8LmnmD/AKCrLw5rEZVxOgrdlshY5ocQNiXsncRk13TI8OS2bEeEotIxD2zfZyhvZe3eWEi5bfdttvw8rKmMQYbmopPZztzvsvG9jwOLT+mYWlr4qxLOw5O8eRWqOj/wYluSOyPgVNlyUsBe9rBm5zWjxc4D9V0yk9H6NFoY/wADP7Qu0F8NbYWHDd5L7C+PVbnQJREXgCIiAKFKhAVPrm0baWCcDc5roneLTtN9HO8lW6vzWBoT7XQyNaLvZ96z8TN5H1btD6qg19FQSaordDJKlnFwapXxyUL4nbLj7R+3GbHsuDbXaeB3+SwuNNV5ivNQguZm6DNzerO8Plz8VoejNKSU0jZYXlj25EcuRGTgeRVzYM1hR1wEclo6jufC/qwn+3PxVEzJYHrKzKLuTbpcmlSotBYhmopfaQOsfiafdeB8Lhx/MK3NGaZpNNwGKVo2wLuiJ7bD343cR1HgQuDGmreOrvLT2jnzIyZIfmt7rvmH1VSSxTUk1nbcM0Zvyc08CDxHXIqdo6tNTVs5DzLMLsZ3F2AZqAl7bywcJAN7ejwPd8cvDJa5DVPYLMe9oOYa4gH6A2Vs4L1mMqbQ1myyU7mvyZJ0PBrumR9FsNRgShkftupo75mwLQT1a0gHyUfnHReCdufLmOGjstKYw3hWavk2YR2Qe3KfcZ4ni7oN6u7DWF4aCLYhF3G23IfeeeZPAcgNwWSpaRkTQyJrWNGTWgAD6BdXTWnIqOIyzu2WjIZuce60cSsNRVPqF0pt0LWsRuTtVVUyJjnyODGNF3OJsAOZKp/G2sV9XeGmJZBkTk6Xx7renHjyWKxdjWXSD7HsQg9iIHyc4/E70HDmuLCuEJdISWj7MbT25SNzeg7zunmt1PSNhTiS7+3/AEqfIrsNOloTQUtbKIoG3PE5NY3vOPAf6FduE8HRaPjsztyOA25SN56Dut6ed13tA4fhoohHA2wzc473Pd3nHiVkViqqxZvC3DfcsZHpyu4Wp6wdO0sNOY6lomc8diG++/B+1mwDvZ8rrr421iMo7xQWknyPFsXV3N3y+fWnKytfM90kri97jdzid5P+8FZSUbnqj3YQ8kkRMIcd1sGANH+30hAODHe1d4MG0PXZWugq09TuhbNlqXD3vuo/AG7z57I/lK6tVJw4nL/r1KGJdxZSkKF9L5c2hERAEREAUKVBQEKh9YGG/sVW7ZFopbyRngLntM/lJ8iFfKwmLsNNr6d0TrB47Ub+68ZfQ5HoVspJ+C/Oy7kHt1IeelLHkEEEgjeCDYgjiDwXLW0T4ZHRytLXsOy5p4H9RxBXAvpEyZC08E60drZhr3WO4MnOR5CTkfm8+a3HEuFINIR2kFnAdiVttpt/7m9DuXnxbngrWLJRWinvJBkBm+Pq3m35fLkuXPRq1eJDhen4Lmv5OMJiXCs1BJsTNu0+5IPceOnI/Kd/5rM4Z1nVFIAyQe3jG4Bxs9o5B++46G6t0inr6f4JoZB4g/q0j6EFVjiTVNNE4uoz7aPMMJAkb032D/HceiR1McyaJ0svfoFYrctMlWa6Bs/c052ub3jZH0bvPoq+0zp6ask9pUPLzwGTWjk1vAf6V2o8F1rnbIpZr9W2Hmdy3fCuqTZIkryDbeIGm4/ndx8Bu6lWotNTJqS1/VSPjfg1zBWAJK4iSW8dOD73xSfKzp83lfhdNBQRwRtjhaGMaLNaMh/k9VzMYGgBoAAFgALAAZADguOqqmxMc+RwY1ou5zjYAcyVyKiofO7O3JC9jEacpKrPHGs221BQu37w+ccOYj5n5vLmsLjjWM6rvDTEsgyLsnS+PdZ0zPHktHJXQpaG3jk9PyVSS8kPpzrnfmd9+Z5qF8gr6XWM52tF6OfUSsiiF3yENHTmT0AuT4L0PojRjaaCOGP3Y2ho683HqTc/VafqxweaaP7RM20sg7DTmyM7/o52Z6WHNb4uDX1HEdobsnua4mWS6kgKURc0tCIiAIiIAiIgIREQGoY8wI2vZ7SKzahg3HISNHwO/R3DwVJ1NK6J7mSNLXtNnNIsQRwK9NrXMWYIh0g27vu5QLNlA3/hcPib08l06St4fgft7FMkd8oUEgWYxDhaehdadnZJs2Ru9jvB3A9DYrDruNcjku3Jn2M1hjFk2j5NqI3YffiJ7Luvyu+YequzDeKoa+Pahd2h78Z99h6jiOo3LzyueirpIHiSF7mPbk5psR06jodyyVNI2bKYUm2RWnphFUuidckrG2qYWyEfGx2wT4tII8rLm0hrncW2p6cNPekftW/laBfzXJ+Rmva38l/EaWLpnTkVJEZJ3hrRkM3OPdaPiKpTF+NpdIPsbshBuyIHyc8/E70HDmsRpbTU1XJ7SokL3cL5NHJoG5o8F0brqU1E2LxOypQ+TVhCSUQLsUNBJO8RwsdI85NaLnx6DqVuVbZKjrhWVq71elxbVVbbNFnRROHvHhI4cuIH18cpg3Ve2AtmrLSSCxbGN7GHme+70HXNWCuPV1yKmiP1/Boji5qQpCKVxzQEREAREQBERAEREAUKUQEIpUWQHHPTtkaWvaHNduLXAEEdQc1oentUUEt3UrzA7uG7o/8ALfoT4KwEVscz4luxbEVai7lCaU1d1tPe8JkaPiiO2PL3h5LXZoSw2eC08nAtPkV6dsuOelbILPa1w5OaCPVdFnxNyfU25WsKcjzJZRZeipcJUb97qaA/+Jv6BfLcG0QypYP/AFt/wrv6mz9qkeCp54AvuWX0bhCrqLeyp5CD8Tm7Df6nWV/02i4ov2cUbPwsa38guyqn/E1/tb6hIeqlWaD1OONnVkoA/dxbz4F5y+g+qsTRGgoKRmxTxtYONhvd1c473fVd9FglqJJfqUuaxG7BFKLOSCIiAIiIAiIgCIiAIiIAiIgCIiAIiIAiIgCIiAIiIAiIgCIiAIiIAiIgCIi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4" y="3429000"/>
            <a:ext cx="9144000" cy="40437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181625" cy="43204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7504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企想学院</a:t>
            </a:r>
          </a:p>
        </p:txBody>
      </p:sp>
    </p:spTree>
    <p:extLst>
      <p:ext uri="{BB962C8B-B14F-4D97-AF65-F5344CB8AC3E}">
        <p14:creationId xmlns:p14="http://schemas.microsoft.com/office/powerpoint/2010/main" val="172461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29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data:image/jpeg;base64,/9j/4AAQSkZJRgABAQAAAQABAAD/2wCEAAkGBhQQERUUEBQVFBUVGBUVFRQXFBgYGBcUFxQVFRcUGhgZHCYgFxwkHBQUIC8gIycpLTgsFx4xNzAqNSYrLCkBCQoKDgwOGg8PGiwgHyQsLC0tMiwvLCw0MSksKSwpLCwyNCosKSwsLCwsLCwsLDUpKSwsLyksLCwsLCwsKSkpKf/AABEIALAAyAMBIgACEQEDEQH/xAAcAAEAAgIDAQAAAAAAAAAAAAAAAQcFBgMECAL/xAA+EAABAwICBwUFBQgCAwAAAAABAAIDBBEGMQUHEiFBUWEiUnGRoRMyQmKBFCNyscEzU3OCkrLR8KLSg5Ph/8QAGgEBAAMBAQEAAAAAAAAAAAAAAAIDBAUBBv/EADERAAEDAwIEBAUDBQAAAAAAAAABAgMEESESMRNBUfAiYZGxBRQywdEjUqEVQnGB4f/aAAwDAQACEQMRAD8AvFERAEREAREQBEuougJRfN0ugPpFitJ4mpqb9vNGw93au7+kXPotarNbtIz9m2WTqGho/wCR/RXMgkf9LVIq5E3U3pFWUmucfDSn6zAfkwr4bro50vlN/liu+Rn/AG/yn5I8RvUtC6KvaXXJTn9pDKzqC14/MFbDo3HtFPYMna1x+F92H/lYeqrfTSs3apJHtXmbCi+Q++8KbrOSJRRdSgCIiAIiIAiIgCIiAIiIAouhKhAFChzgBcmwG8k5Ac1VeNNZ5feGhdst3h04zd0j5D5s+Vs1fDA+Z1mkXORu5uGJ8f09DdpPtZf3TCLj8bsmfn0VX6d1iVdVcbfsWH4Irt3dXe8fTwWsl1zf6/8A1Qu7DRxxZ3XzMrpFcTtIoC3DCermatAkkJhhOTiLuePkaeHzH1WmSRsaanLYgiKuENRUBX1ozAFFABaBrz3pO2T57h9Au9UYXpJBZ9NCR/DaPUBc9fiUd8IpbwVPO6K2cQao4nguo3GN37t5LmHoD7zfUKsdJaMkp5DHMwseMwfzByI6hbYaiOb6VK3MVu52tDYoqaQ/cSuaO4e0w/ynd5WVk4b1rxTWZVgQvO7bBvGT14s+tx1VQqV5NSxy7pnqetkVp6aY8EAg3B3gjIjmvpUXhDHktAQw3kg4xk729Yycj0yPTNXPorS0dVE2WBwcx3HiDxaRwI5Lg1FK+Bc5TqamPRx3QpXyvpZCYREQBERAEREAUFSoQEKFJWia0cWmmi+zwm0so7RGbIsiehdvA6XVsUayORqHjlslzW9Y+OzO51NTO+5abSPB/aOGbQe4D5npnoChSF9PFE2Julpic5XLdQpaL5eFuvJc9FQvme2OJpe9xs1ozJ/TxVx4J1dsowJZ7SVGY4tj6N5u+bysq6ioZCl136HrGK4wuB9WNtmeubv3FkB4cnSdfl8+SswCylYrEWJIaGL2kzs7hjB7z3cmj9cgvn5JJKh+c9ENaIjUO/V1jImF8rmsY3eXOIAH1K0nSGt+mjdaKOSa3xCzG/Ta3nyVc4mxZNXybUpswe5ED2W9fmd8x9FhLrqQ/Dmol5MqUOmXkXTonWvSTODZNuAnIvsWf1Ny+tlnMQYbg0hFsyi+68crbbTb8WniOmRXnpbVg3HstAQx95IDnHfezqw8Pw5eC8lodPjhWyoGy3w46OJsKzUEmzKLtPuSgdl3To75T6rCr0PDNT6Rp7jZmheLEHnyIza4eYVU401eyUV5IbyU/E5uj6O5j5vNXU1Yj10SYcRfHbKbGm3WdwliuTR82227o3WEsfBzeY5OHA/RYOygrc5qParXJgrRbLdD0po7SDKiNssTg5jxdp6foeFl2Qqb1X4rNPN9nlP3Ux7N/glOXgHZHrbqrjXzNTAsL9PLkbGO1Jc+kRFmJhERAEREAKhCiA4KyrbFG6R5s1jS5x5BouV5105pd1XPJNJm91wO63JrfoLDzVr63NLeyo2xNO+d1j/DZZzvXZH1VNLufDorNWRefsZpnZsRZZTQGHpq2URwNuc3OO5rB3nHh4ZlZDCOCZdIPuOxCD25SN34WD4neg48ldmhdCRUcQjgaGtGZzLj3nHiVdVVjYvC3LvY8ZHqydDCmDodHssztSO9+UjtO6Dut6ed1nkutExvrJbTbUNKQ+bJz82xf9n9Mhx5LiNbJUP6qaFVGoZbGGOItHt2d0kxF2xA5cnPPwt9TwVK6X0vLVSGWd5c4+TR3Wj4R0XWlmfK8ueXPe83JNy5zj6kqzsD6stnZnrm3O4sgOQ5Ok5n5fPkOy1kVGzU7K97GdVdItkMHg7VrJVgS1BdFCd7Ra0kg5i/ut6n6DirS0XhempmgQwsb8xaHOPUudclZQBa3izHUOjxsn7yUi4iad4HeefhHqeS5j55ql1k9ELka1iGWr9BQTt2ZoY3jqwX+hzH0VYYy1ZOp7y0e1JEN7o83sHMcXt9R1XVqdbda512CFg7ojLvUu3rN4f1v7TgytjDQd3tY72HVzDcgdQT4LVHDUweJMp07+xBXMdg0TD+JJqGT2kDtx95h9x45OH65hXThjFsGkYzsbngfeQutcX3fzN6+dlrmLtXkdW37RQloe4bRaCPZy337QOTXHnkePNVfHJLSzXBfFLGfBzTyI/TIq9zIqxupuHd7kUVY1suxYeNdWOc1C3q6Aepj/6+XJVm5ttx3HL68lcmCtYzKvZiqLRz5A5Mk/DfJ3y+SnHWAo6pr54rRzNBcTbsyBovZw7273vO6hDUvidwp/UOYjku0pgeSv3BGnvttGyRxu9v3cn425n6ix+qoMLftUGltiokgJ3St2mj52f5aT/SFfXxa4r807UjE6zi3gpUBSvnTWEREAREQBQpUICmtb9dt1rY+EUTfN5Lj6Bq0ZbFrCm29JVHRzW/0saFrq+qp26Ymp5IYXrdym14Nx/JQEMfeSnJ3s+Jl83MP5tO7wVz6L0rFUxtlgeHsdxHA8QRmCORVDQ4Tmko/tcQ22Bz2va0dpmyfetxb4ZLjw7iSahk24HbjbaYfceORH5Eb1kqKRk13R/UWMkVuFN51i4/kY99LTh0ZG6SUgtcb8Gcm/Px4c1XFHRPme2OJpe9xs1rRck/7xKt9klHp+Cx7EzBlu9pGTxB+Nl/p4FZnCmDodHssztyOHblI7Tug7reg+t1SypZTx6dNndPuSVivW98GLwRq8ZRASz2kqOebY+jeZ5u8rcdyUPeGgkkADeSdwAHEqrMcazC/agoXENyfOM3cxHyHzeXNYWtlqn94LVVrEMzjjWQ2m2oaQh82Tn5ti6fM/pkOPJVtoXQNRpKYiO73E7UkrybC/FzuJ6ZrIYOwLLpB20bxwA9qTi7m1l8z1yHXJXTorRMVLE2KBgYxvDiTxcTxJ5lbnyR0bdEeXc+/sVIiyZXY0KHUxHs9uoftcS1jQ2/gbn1Wn4qwHPQdp33kRylaDYdHj4T1y6q79J6Tjpo3SzvDGNzJ9ABmSeQWo0+tSineYpGvYx3Z25Gt2CDu7QudkHru5qqCpqFXVbUnM9cxm2xX2EcbTaPds/tISe1ETlzcw/C70PqrI0noWk03AJYXAPAs2UDttP7uRvEdD4grWcZ6sTHeahG0zN0I3lozvH3h8ufK+S0rQmnZqKUSQO2Tk5p91w7rm8R6ha1Yyf9WFbO73IXVvhdsTpvQU1FKY527Jza4e64d5ruP5hbdhnWWRE6nrSXAsc1k2ZBLSA1/MfNnz5ra9F6bpNNwGKZoEgF3RE9pp/eRu4jqPAhVzi/A8tA7a3yQk9mUDLk14+E9cj6I2Rs/wClMlnJ3gWVuW7GstyCyuFq/wBhWQSd2RgP4XHZPo4rFKWutv5b/Leug5NSKi8ypMHpxfS4KaXbY13eaD5gH9VzhfIqbwiIvAEREAUKVCA8+Y5FtI1X8U/2tWDW0azKfY0lN84Y8fVgH5tK1dfWQreNq+SexhdupvurvHzKNv2eoFoi4ubKL9lzsw4d3qMlncYatWVINRQbIe7tGMEezkvv2mHJrj5HpmqwOipRAKjYJiLizbG8NcLbnd299xKz2DseS0B2DeSAnfHfe3m5hOR6ZHpmsksDkcssK55p1LGuS2lxgY5JaaW7duKWM9Wua4cCP0KtvBWsplVsxVNo5sg7Jkh6d13y+XJc+l9A0mmoBNC4CS1mytHaB/dyN4+B3jgqj05oKajlMc7dk5tI91w7zTxHqOKjeOrTS7Dk9RmPKbFnazaGvmAZTtL6cgbTY/fLvnGZbyA3c+CwmENVskjhJXNMcY3iK/bf+K3uN6ZnomCtZ5i2Ya0l0eTZs3M6P4ub1zHVWtT1DZGh0bg9p3hzSCCOhCySSTUzOFZE8073LERr1uTDA1jQ1gDWtFg0CwAHAAZLFYlxTDQR7cxu432Ix7zz0HAcydyxWMNYMVECyMtln4MB7LOryMvw5+GaqMCp0lU/FNNJ5Afkxg8lCmpFk8cmG+56+S2E3Oxp/EdRpKYF9zvtFCy5Db8Gj4nHnn4BWDgfVoINmesAdLmyLNsfIu4Of6DrmsvgzAcdA3bdaScjtSW3N5tYDkOuZ9FtJNlKorEtw4cIeMj5uC0bGGr+Kt25aQsZOCQ8AjYe4Zh1vcf181jMcazbbUFC7fk+ccObY+Z+by5rTMJaaqYKhv2S8j5DZ0W8iTidrl+LgpU9LK1vERdK97h72qtjGyRy0s1jtwyxn8LmnmD/AKCrLw5rEZVxOgrdlshY5ocQNiXsncRk13TI8OS2bEeEotIxD2zfZyhvZe3eWEi5bfdttvw8rKmMQYbmopPZztzvsvG9jwOLT+mYWlr4qxLOw5O8eRWqOj/wYluSOyPgVNlyUsBe9rBm5zWjxc4D9V0yk9H6NFoY/wADP7Qu0F8NbYWHDd5L7C+PVbnQJREXgCIiAKFKhAVPrm0baWCcDc5roneLTtN9HO8lW6vzWBoT7XQyNaLvZ96z8TN5H1btD6qg19FQSaordDJKlnFwapXxyUL4nbLj7R+3GbHsuDbXaeB3+SwuNNV5ivNQguZm6DNzerO8Plz8VoejNKSU0jZYXlj25EcuRGTgeRVzYM1hR1wEclo6jufC/qwn+3PxVEzJYHrKzKLuTbpcmlSotBYhmopfaQOsfiafdeB8Lhx/MK3NGaZpNNwGKVo2wLuiJ7bD343cR1HgQuDGmreOrvLT2jnzIyZIfmt7rvmH1VSSxTUk1nbcM0Zvyc08CDxHXIqdo6tNTVs5DzLMLsZ3F2AZqAl7bywcJAN7ejwPd8cvDJa5DVPYLMe9oOYa4gH6A2Vs4L1mMqbQ1myyU7mvyZJ0PBrumR9FsNRgShkftupo75mwLQT1a0gHyUfnHReCdufLmOGjstKYw3hWavk2YR2Qe3KfcZ4ni7oN6u7DWF4aCLYhF3G23IfeeeZPAcgNwWSpaRkTQyJrWNGTWgAD6BdXTWnIqOIyzu2WjIZuce60cSsNRVPqF0pt0LWsRuTtVVUyJjnyODGNF3OJsAOZKp/G2sV9XeGmJZBkTk6Xx7renHjyWKxdjWXSD7HsQg9iIHyc4/E70HDmuLCuEJdISWj7MbT25SNzeg7zunmt1PSNhTiS7+3/AEqfIrsNOloTQUtbKIoG3PE5NY3vOPAf6FduE8HRaPjsztyOA25SN56Dut6ed13tA4fhoohHA2wzc473Pd3nHiVkViqqxZvC3DfcsZHpyu4Wp6wdO0sNOY6lomc8diG++/B+1mwDvZ8rrr421iMo7xQWknyPFsXV3N3y+fWnKytfM90kri97jdzid5P+8FZSUbnqj3YQ8kkRMIcd1sGANH+30hAODHe1d4MG0PXZWugq09TuhbNlqXD3vuo/AG7z57I/lK6tVJw4nL/r1KGJdxZSkKF9L5c2hERAEREAUKVBQEKh9YGG/sVW7ZFopbyRngLntM/lJ8iFfKwmLsNNr6d0TrB47Ub+68ZfQ5HoVspJ+C/Oy7kHt1IeelLHkEEEgjeCDYgjiDwXLW0T4ZHRytLXsOy5p4H9RxBXAvpEyZC08E60drZhr3WO4MnOR5CTkfm8+a3HEuFINIR2kFnAdiVttpt/7m9DuXnxbngrWLJRWinvJBkBm+Pq3m35fLkuXPRq1eJDhen4Lmv5OMJiXCs1BJsTNu0+5IPceOnI/Kd/5rM4Z1nVFIAyQe3jG4Bxs9o5B++46G6t0inr6f4JoZB4g/q0j6EFVjiTVNNE4uoz7aPMMJAkb032D/HceiR1McyaJ0svfoFYrctMlWa6Bs/c052ub3jZH0bvPoq+0zp6ask9pUPLzwGTWjk1vAf6V2o8F1rnbIpZr9W2Hmdy3fCuqTZIkryDbeIGm4/ndx8Bu6lWotNTJqS1/VSPjfg1zBWAJK4iSW8dOD73xSfKzp83lfhdNBQRwRtjhaGMaLNaMh/k9VzMYGgBoAAFgALAAZADguOqqmxMc+RwY1ou5zjYAcyVyKiofO7O3JC9jEacpKrPHGs221BQu37w+ccOYj5n5vLmsLjjWM6rvDTEsgyLsnS+PdZ0zPHktHJXQpaG3jk9PyVSS8kPpzrnfmd9+Z5qF8gr6XWM52tF6OfUSsiiF3yENHTmT0AuT4L0PojRjaaCOGP3Y2ho683HqTc/VafqxweaaP7RM20sg7DTmyM7/o52Z6WHNb4uDX1HEdobsnua4mWS6kgKURc0tCIiAIiIAiIgIREQGoY8wI2vZ7SKzahg3HISNHwO/R3DwVJ1NK6J7mSNLXtNnNIsQRwK9NrXMWYIh0g27vu5QLNlA3/hcPib08l06St4fgft7FMkd8oUEgWYxDhaehdadnZJs2Ru9jvB3A9DYrDruNcjku3Jn2M1hjFk2j5NqI3YffiJ7Luvyu+YequzDeKoa+Pahd2h78Z99h6jiOo3LzyueirpIHiSF7mPbk5psR06jodyyVNI2bKYUm2RWnphFUuidckrG2qYWyEfGx2wT4tII8rLm0hrncW2p6cNPekftW/laBfzXJ+Rmva38l/EaWLpnTkVJEZJ3hrRkM3OPdaPiKpTF+NpdIPsbshBuyIHyc8/E70HDmsRpbTU1XJ7SokL3cL5NHJoG5o8F0brqU1E2LxOypQ+TVhCSUQLsUNBJO8RwsdI85NaLnx6DqVuVbZKjrhWVq71elxbVVbbNFnRROHvHhI4cuIH18cpg3Ve2AtmrLSSCxbGN7GHme+70HXNWCuPV1yKmiP1/Boji5qQpCKVxzQEREAREQBERAEREAUKUQEIpUWQHHPTtkaWvaHNduLXAEEdQc1oentUUEt3UrzA7uG7o/8ALfoT4KwEVscz4luxbEVai7lCaU1d1tPe8JkaPiiO2PL3h5LXZoSw2eC08nAtPkV6dsuOelbILPa1w5OaCPVdFnxNyfU25WsKcjzJZRZeipcJUb97qaA/+Jv6BfLcG0QypYP/AFt/wrv6mz9qkeCp54AvuWX0bhCrqLeyp5CD8Tm7Df6nWV/02i4ov2cUbPwsa38guyqn/E1/tb6hIeqlWaD1OONnVkoA/dxbz4F5y+g+qsTRGgoKRmxTxtYONhvd1c473fVd9FglqJJfqUuaxG7BFKLOSCIiAIiIAiIgCIiAIiIAiIgCIiAIiIAiIgCIiAIiIAiIgCIiAIiIAiIgCIi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>
          <a:xfrm>
            <a:off x="2172818" y="1556792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3FA83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6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172818" y="2564904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3FA83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7" name="文本占位符 25"/>
          <p:cNvSpPr>
            <a:spLocks noGrp="1"/>
          </p:cNvSpPr>
          <p:nvPr>
            <p:ph type="body" sz="quarter" idx="12"/>
          </p:nvPr>
        </p:nvSpPr>
        <p:spPr>
          <a:xfrm>
            <a:off x="2172818" y="3573016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3FA83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8" name="文本占位符 25"/>
          <p:cNvSpPr>
            <a:spLocks noGrp="1"/>
          </p:cNvSpPr>
          <p:nvPr>
            <p:ph type="body" sz="quarter" idx="13"/>
          </p:nvPr>
        </p:nvSpPr>
        <p:spPr>
          <a:xfrm>
            <a:off x="2172818" y="4581128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3FA83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6"/>
          </p:nvPr>
        </p:nvSpPr>
        <p:spPr>
          <a:xfrm>
            <a:off x="6686872" y="6356350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3FA834"/>
                </a:solidFill>
                <a:latin typeface="+mj-lt"/>
              </a:defRPr>
            </a:lvl1pPr>
          </a:lstStyle>
          <a:p>
            <a:fld id="{D42D9BBF-DE35-4754-A136-361E0355C9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3991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181625" cy="432048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07504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企想学院</a:t>
            </a:r>
          </a:p>
        </p:txBody>
      </p:sp>
    </p:spTree>
    <p:extLst>
      <p:ext uri="{BB962C8B-B14F-4D97-AF65-F5344CB8AC3E}">
        <p14:creationId xmlns:p14="http://schemas.microsoft.com/office/powerpoint/2010/main" val="4290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rgbClr val="B7F0B1"/>
            </a:gs>
            <a:gs pos="82000">
              <a:srgbClr val="B7F0B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" y="5145024"/>
            <a:ext cx="9144000" cy="17129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3816424" cy="584887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CN" altLang="en-US" sz="3200" b="1">
                <a:solidFill>
                  <a:srgbClr val="3FA834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>
          <a:xfrm>
            <a:off x="1115616" y="1700808"/>
            <a:ext cx="7632848" cy="396044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Clr>
                <a:srgbClr val="3FA834"/>
              </a:buClr>
              <a:buFont typeface="Wingdings" pitchFamily="2" charset="2"/>
              <a:buChar char="u"/>
              <a:defRPr sz="2000"/>
            </a:lvl1pPr>
            <a:lvl2pPr>
              <a:lnSpc>
                <a:spcPct val="150000"/>
              </a:lnSpc>
              <a:defRPr sz="18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097" name="灯片编号占位符 4096"/>
          <p:cNvSpPr>
            <a:spLocks noGrp="1"/>
          </p:cNvSpPr>
          <p:nvPr userDrawn="1"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zh-CN" altLang="en-US" sz="1400" b="1" smtClean="0">
                <a:solidFill>
                  <a:srgbClr val="3FA834"/>
                </a:solidFill>
                <a:latin typeface="+mj-lt"/>
              </a:defRPr>
            </a:lvl1pPr>
          </a:lstStyle>
          <a:p>
            <a:fld id="{D42D9BBF-DE35-4754-A136-361E0355C90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181625" cy="432048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7504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企想学院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7" y="260648"/>
            <a:ext cx="1706687" cy="3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2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04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4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50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8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7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400" b="1" dirty="0"/>
              <a:t>智能家居控制技术及应用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0196" y="3220952"/>
            <a:ext cx="4931050" cy="568088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   自动控制</a:t>
            </a:r>
          </a:p>
        </p:txBody>
      </p:sp>
    </p:spTree>
    <p:extLst>
      <p:ext uri="{BB962C8B-B14F-4D97-AF65-F5344CB8AC3E}">
        <p14:creationId xmlns:p14="http://schemas.microsoft.com/office/powerpoint/2010/main" val="340307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4680520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本章界面中主要需要注意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控件，其详细使用方法如下所示：</a:t>
            </a:r>
          </a:p>
          <a:p>
            <a:pPr marL="0" indent="0" algn="just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）选择找到界面文件，在本项目中以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smart.ui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为例。双击“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smart.ui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文件，进入图形化界面设计窗体，在窗体的左侧的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栏找到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图标，如图所示。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开发中用于两个或多个互斥选项组成的选项集。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修改界面文件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5F4AF5-03AB-4C5F-B518-8DD8B5342B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1"/>
          <a:stretch/>
        </p:blipFill>
        <p:spPr bwMode="auto">
          <a:xfrm>
            <a:off x="5868144" y="1628800"/>
            <a:ext cx="199278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131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4680520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）选中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图标，将它拖拽至界面中，就成功地在界面中添加了一个复选框。此时可以将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中的文本修改成符合项目需求的文本了，在此处就以“白天模式”为例。修改文本的方法有两种，第一种是：双击刚刚拖出来的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控件，将它自带的“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RadioButton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文本修改为“白天模式”文本，如右图所示。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另一种方法则是：选中刚刚拖出来的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后，在右侧的属性栏中找到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属性，在其中输入文本“白天模式”即可，如右图所示。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修改界面文件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67BEEAC-ED8D-4E0D-B986-0D5727576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00192" y="1844824"/>
            <a:ext cx="1304290" cy="9518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969BE4-E58D-4244-85C2-861BAD6879D0}"/>
              </a:ext>
            </a:extLst>
          </p:cNvPr>
          <p:cNvPicPr/>
          <p:nvPr/>
        </p:nvPicPr>
        <p:blipFill rotWithShape="1">
          <a:blip r:embed="rId3"/>
          <a:srcRect l="64337" t="40240" r="1687" b="8434"/>
          <a:stretch/>
        </p:blipFill>
        <p:spPr bwMode="auto">
          <a:xfrm>
            <a:off x="6012160" y="4005064"/>
            <a:ext cx="2110644" cy="2244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75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）为了在项目以后的开发过程中，避免控件太多导致的混淆，就需要修改控件的名称，在右上角的控件列表中找到这个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，修改它的名称，在此处就以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rbBaiTian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为例，如图所示：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620688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修改界面文件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F0944-BCC1-416D-8005-0572916B3B43}"/>
              </a:ext>
            </a:extLst>
          </p:cNvPr>
          <p:cNvPicPr/>
          <p:nvPr/>
        </p:nvPicPr>
        <p:blipFill rotWithShape="1">
          <a:blip r:embed="rId2"/>
          <a:srcRect l="64879" t="17348" r="2590" b="68917"/>
          <a:stretch/>
        </p:blipFill>
        <p:spPr bwMode="auto">
          <a:xfrm>
            <a:off x="2819669" y="2898690"/>
            <a:ext cx="3576670" cy="1132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36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4282978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修改主界面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smart.ui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的“自动控制”页中的界面布局，其布局效果如下图所示，主界面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smart.ui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中自动控制页控件的详细配置如右表所示：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692696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修改界面文件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EAAF48-FEAF-433E-9071-7D4BF3C71F47}"/>
              </a:ext>
            </a:extLst>
          </p:cNvPr>
          <p:cNvPicPr/>
          <p:nvPr/>
        </p:nvPicPr>
        <p:blipFill rotWithShape="1">
          <a:blip r:embed="rId2"/>
          <a:srcRect l="15542" t="10602" r="43072" b="45384"/>
          <a:stretch/>
        </p:blipFill>
        <p:spPr bwMode="auto">
          <a:xfrm>
            <a:off x="971600" y="3212976"/>
            <a:ext cx="4093116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6437FDA-45AC-441A-8FB3-193F349DF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6597"/>
              </p:ext>
            </p:extLst>
          </p:nvPr>
        </p:nvGraphicFramePr>
        <p:xfrm>
          <a:off x="5292080" y="1412777"/>
          <a:ext cx="3312369" cy="316835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103946">
                  <a:extLst>
                    <a:ext uri="{9D8B030D-6E8A-4147-A177-3AD203B41FA5}">
                      <a16:colId xmlns:a16="http://schemas.microsoft.com/office/drawing/2014/main" val="1267897123"/>
                    </a:ext>
                  </a:extLst>
                </a:gridCol>
                <a:gridCol w="1103946">
                  <a:extLst>
                    <a:ext uri="{9D8B030D-6E8A-4147-A177-3AD203B41FA5}">
                      <a16:colId xmlns:a16="http://schemas.microsoft.com/office/drawing/2014/main" val="2708478391"/>
                    </a:ext>
                  </a:extLst>
                </a:gridCol>
                <a:gridCol w="1104477">
                  <a:extLst>
                    <a:ext uri="{9D8B030D-6E8A-4147-A177-3AD203B41FA5}">
                      <a16:colId xmlns:a16="http://schemas.microsoft.com/office/drawing/2014/main" val="3080783717"/>
                    </a:ext>
                  </a:extLst>
                </a:gridCol>
              </a:tblGrid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控件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控件类别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控件内容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038708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rbBaiTian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QRadioButton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白天模式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38271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rbYeJian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QRadioButton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夜间模式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214808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rbLiJia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QRadioButton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离家模式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425988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rbAnFang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QRadioButton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安防模式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04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39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在环境监测功能模块和家电控制功能模块实现的基础上，修改上一章中主函数的头文件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smart.h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，通过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Smart : public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QDialog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slots: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末端添加函数功能声明，其具体代码如下：</a:t>
            </a:r>
          </a:p>
          <a:p>
            <a:pPr marL="400050" lvl="1" indent="0" algn="just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on_rbLiJia_clicked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离家模式单击事件函数</a:t>
            </a:r>
          </a:p>
          <a:p>
            <a:pPr marL="400050" lvl="1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on_rbYeJian_clicked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夜间模式单击事件函数</a:t>
            </a:r>
          </a:p>
          <a:p>
            <a:pPr marL="400050" lvl="1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on_rbBaiTian_clicked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白天模式单击事件函数</a:t>
            </a:r>
          </a:p>
          <a:p>
            <a:pPr marL="400050" lvl="1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on_rbAnFang_clicked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安防模式单击事件函数</a:t>
            </a:r>
          </a:p>
          <a:p>
            <a:pPr marL="400050" lvl="1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moShiPanDuan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用于判断单步控制和联动控制的函数</a:t>
            </a:r>
          </a:p>
          <a:p>
            <a:pPr marL="400050" lvl="1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初始化传感器状态的函数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 err="1"/>
              <a:t>smart.h</a:t>
            </a:r>
            <a:r>
              <a:rPr lang="zh-CN" altLang="en-US" dirty="0"/>
              <a:t>头文件</a:t>
            </a:r>
          </a:p>
        </p:txBody>
      </p:sp>
    </p:spTree>
    <p:extLst>
      <p:ext uri="{BB962C8B-B14F-4D97-AF65-F5344CB8AC3E}">
        <p14:creationId xmlns:p14="http://schemas.microsoft.com/office/powerpoint/2010/main" val="34238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4176464"/>
          </a:xfrm>
        </p:spPr>
        <p:txBody>
          <a:bodyPr numCol="2">
            <a:noAutofit/>
          </a:bodyPr>
          <a:lstStyle/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）在上一章源码的基础上对源文件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smart.cpp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Smart::Timer()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函数进行修改，在其末端添加用于判断单步控制和联动控制的函数，其代码如下：</a:t>
            </a:r>
          </a:p>
          <a:p>
            <a:pPr marL="400050" lvl="1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moShiPanDuan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）修改完成后在源文件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smart.cpp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的尾部添加自动控制模块的功能函数，这部分代码主要由离家模式、夜间模式、白天模式和安防模式四个部分组成，这些函数的编写方式一致，只是通过设置不同的模式值来改变其操作，其代码如右边所示：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</a:p>
          <a:p>
            <a:pPr marL="400050" lvl="1" indent="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函数名称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on_rbLiJia_clicked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400050" lvl="1" indent="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函数功能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赋值进入离家模式</a:t>
            </a:r>
          </a:p>
          <a:p>
            <a:pPr marL="400050" lvl="1" indent="0" algn="just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*返回值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</a:p>
          <a:p>
            <a:pPr marL="400050" lvl="1" indent="0" algn="just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400050" lvl="1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Smart::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on_rbLiJia_clicked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400050" lvl="1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400050" lvl="1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400050" lvl="1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Modes=LIJIA;</a:t>
            </a:r>
          </a:p>
          <a:p>
            <a:pPr marL="400050" lvl="1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algn="just"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/>
              <a:t>smart.cpp</a:t>
            </a:r>
            <a:r>
              <a:rPr lang="zh-CN" altLang="en-US" dirty="0"/>
              <a:t>源文件</a:t>
            </a:r>
          </a:p>
        </p:txBody>
      </p:sp>
    </p:spTree>
    <p:extLst>
      <p:ext uri="{BB962C8B-B14F-4D97-AF65-F5344CB8AC3E}">
        <p14:creationId xmlns:p14="http://schemas.microsoft.com/office/powerpoint/2010/main" val="34445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/>
              <a:t>smart.cpp</a:t>
            </a:r>
            <a:r>
              <a:rPr lang="zh-CN" altLang="en-US" dirty="0"/>
              <a:t>源文件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87624" y="1196752"/>
            <a:ext cx="7632848" cy="3960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函数名称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on_rbYeJian_clicked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函数功能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赋值进入夜间模式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*返回值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Smart::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on_rbYeJian_clicked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Modes=YEJIAN;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函数名称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on_rbBaiTian_clicked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函数功能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赋值进入白天模式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*返回值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Smart::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on_rbBaiTian_clicked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Modes=BAITIAN;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413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/>
              <a:t>smart.cpp</a:t>
            </a:r>
            <a:r>
              <a:rPr lang="zh-CN" altLang="en-US" dirty="0"/>
              <a:t>源文件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43608" y="1268760"/>
            <a:ext cx="7632848" cy="3960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函数名称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on_rbAnFang_clicked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函数功能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赋值进入安防模式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*返回值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Smart::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on_rbAnFang_clicked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Modes=ANFANG;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6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/>
              <a:t>smart.cpp</a:t>
            </a:r>
            <a:r>
              <a:rPr lang="zh-CN" altLang="en-US" dirty="0"/>
              <a:t>源文件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）函数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moShiPanDuan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是本模块的核心函数，该函数通过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来判断不同参数应该采取的不同措施，以此实现针对不同使用场景的各类自动模式，其代码如下：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函数名称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moShiPanDuan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函数功能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离家模式，夜间模式，白天模式，安防模式赋值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*返回值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Smart::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moShiPanDuan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switch(Modes)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case LIJIA: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k_Warning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k_Tv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k_mj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</p:txBody>
      </p:sp>
    </p:spTree>
    <p:extLst>
      <p:ext uri="{BB962C8B-B14F-4D97-AF65-F5344CB8AC3E}">
        <p14:creationId xmlns:p14="http://schemas.microsoft.com/office/powerpoint/2010/main" val="323190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/>
              <a:t>smart.cpp</a:t>
            </a:r>
            <a:r>
              <a:rPr lang="zh-CN" altLang="en-US" dirty="0"/>
              <a:t>源文件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8593"/>
            <a:ext cx="7632848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YEJIAN: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k_Lamp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if(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Temp_Value.toFloat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()&gt;=32)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k_Fan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else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k_Fan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7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2172818" y="2349252"/>
            <a:ext cx="6431630" cy="647700"/>
          </a:xfrm>
        </p:spPr>
        <p:txBody>
          <a:bodyPr/>
          <a:lstStyle/>
          <a:p>
            <a:r>
              <a:rPr lang="zh-CN" altLang="en-US" dirty="0"/>
              <a:t>相关知识介绍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>
          <a:xfrm>
            <a:off x="2172818" y="3357364"/>
            <a:ext cx="6431630" cy="647700"/>
          </a:xfrm>
        </p:spPr>
        <p:txBody>
          <a:bodyPr/>
          <a:lstStyle/>
          <a:p>
            <a:r>
              <a:rPr lang="zh-CN" altLang="zh-CN" dirty="0"/>
              <a:t>项目实施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2172818" y="4365476"/>
            <a:ext cx="6431630" cy="647700"/>
          </a:xfrm>
        </p:spPr>
        <p:txBody>
          <a:bodyPr/>
          <a:lstStyle/>
          <a:p>
            <a:r>
              <a:rPr lang="zh-CN" altLang="en-US" dirty="0"/>
              <a:t>实训项目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文本占位符 12">
            <a:extLst>
              <a:ext uri="{FF2B5EF4-FFF2-40B4-BE49-F238E27FC236}">
                <a16:creationId xmlns:a16="http://schemas.microsoft.com/office/drawing/2014/main" id="{6DC6804B-C4D7-4BCF-84A9-682BDC798DEF}"/>
              </a:ext>
            </a:extLst>
          </p:cNvPr>
          <p:cNvSpPr txBox="1">
            <a:spLocks/>
          </p:cNvSpPr>
          <p:nvPr/>
        </p:nvSpPr>
        <p:spPr>
          <a:xfrm>
            <a:off x="2172818" y="1335462"/>
            <a:ext cx="643163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00050" indent="-5760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lang="zh-CN" alt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3FA834"/>
                </a:solidFill>
              </a:rPr>
              <a:t>项目描述</a:t>
            </a:r>
          </a:p>
        </p:txBody>
      </p:sp>
    </p:spTree>
    <p:extLst>
      <p:ext uri="{BB962C8B-B14F-4D97-AF65-F5344CB8AC3E}">
        <p14:creationId xmlns:p14="http://schemas.microsoft.com/office/powerpoint/2010/main" val="103065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/>
              <a:t>smart.cpp</a:t>
            </a:r>
            <a:r>
              <a:rPr lang="zh-CN" altLang="en-US" dirty="0"/>
              <a:t>源文件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71600" y="1124744"/>
            <a:ext cx="7632848" cy="3960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 BAITIAN: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k_Lamp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if(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Illumination_Value.toFloat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()&lt;=80)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k_Lamp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case ANFANG: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k_Lamp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k_mj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k_Fan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k_Warning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if(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StateHumanInfrared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!=0)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k_Warning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9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4176464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）最后在上述函数的基础上添加初始化函数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，以此实现每次更换模式后对各传感器状态进行初始化，其代码如下：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函数名称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函数功能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对传感器状态进行初始化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*返回值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Smart::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chuShiHua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k_Lamp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k_Curtain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CurtainOff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k_Warning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k_Fan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=ALLOFF;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修改</a:t>
            </a:r>
            <a:r>
              <a:rPr lang="en-US" altLang="zh-CN" dirty="0"/>
              <a:t>smart.cpp</a:t>
            </a:r>
            <a:r>
              <a:rPr lang="zh-CN" altLang="en-US" dirty="0"/>
              <a:t>源文件</a:t>
            </a:r>
          </a:p>
        </p:txBody>
      </p:sp>
    </p:spTree>
    <p:extLst>
      <p:ext uri="{BB962C8B-B14F-4D97-AF65-F5344CB8AC3E}">
        <p14:creationId xmlns:p14="http://schemas.microsoft.com/office/powerpoint/2010/main" val="411325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4176464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将库文件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lib-SmartHomeGateway-X86.so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复制到项目构建目录中，随后单击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中的运行按钮即可，其运行界面如图所示。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编译运行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6C1398-5803-4122-A21F-6C97C273F4FE}"/>
              </a:ext>
            </a:extLst>
          </p:cNvPr>
          <p:cNvPicPr/>
          <p:nvPr/>
        </p:nvPicPr>
        <p:blipFill rotWithShape="1">
          <a:blip r:embed="rId2"/>
          <a:srcRect l="32350" t="33733" r="26446" b="22254"/>
          <a:stretch/>
        </p:blipFill>
        <p:spPr bwMode="auto">
          <a:xfrm>
            <a:off x="2123728" y="2276872"/>
            <a:ext cx="5032695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590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691680" y="2852936"/>
            <a:ext cx="6431630" cy="647700"/>
          </a:xfrm>
        </p:spPr>
        <p:txBody>
          <a:bodyPr/>
          <a:lstStyle/>
          <a:p>
            <a:r>
              <a:rPr lang="zh-CN" altLang="en-US" dirty="0"/>
              <a:t>实训项目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05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3600400" cy="432048"/>
          </a:xfrm>
        </p:spPr>
        <p:txBody>
          <a:bodyPr/>
          <a:lstStyle/>
          <a:p>
            <a:r>
              <a:rPr lang="zh-CN" altLang="en-US" sz="1600" dirty="0"/>
              <a:t>实训项目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67544" y="800708"/>
            <a:ext cx="7632848" cy="3960440"/>
          </a:xfrm>
        </p:spPr>
        <p:txBody>
          <a:bodyPr>
            <a:normAutofit/>
          </a:bodyPr>
          <a:lstStyle/>
          <a:p>
            <a:pPr algn="just"/>
            <a:r>
              <a:rPr lang="zh-CN" altLang="en-US" dirty="0"/>
              <a:t>在自动控制模块中添加一个温控模式，用户可以自定义温度阈值，如果当前温度超过该温度，系统会自动开启风扇和空调，否则关闭风扇和空调，其界面如图所示。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24</a:t>
            </a:fld>
            <a:endParaRPr lang="en-US" alt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003BC6-93FF-4716-B861-5014C9E0A908}"/>
              </a:ext>
            </a:extLst>
          </p:cNvPr>
          <p:cNvPicPr/>
          <p:nvPr/>
        </p:nvPicPr>
        <p:blipFill rotWithShape="1">
          <a:blip r:embed="rId2"/>
          <a:srcRect l="32169" t="33412" r="26626" b="22253"/>
          <a:stretch/>
        </p:blipFill>
        <p:spPr bwMode="auto">
          <a:xfrm>
            <a:off x="1979712" y="2492896"/>
            <a:ext cx="5177320" cy="313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438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691680" y="2924944"/>
            <a:ext cx="6431630" cy="647700"/>
          </a:xfrm>
        </p:spPr>
        <p:txBody>
          <a:bodyPr/>
          <a:lstStyle/>
          <a:p>
            <a:r>
              <a:rPr lang="zh-CN" altLang="en-US" dirty="0"/>
              <a:t>项目描述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项目描述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4680520"/>
          </a:xfrm>
        </p:spPr>
        <p:txBody>
          <a:bodyPr>
            <a:noAutofit/>
          </a:bodyPr>
          <a:lstStyle/>
          <a:p>
            <a:pPr algn="just"/>
            <a:r>
              <a:rPr lang="zh-CN" altLang="en-US" dirty="0"/>
              <a:t>自动控制模块可以监测传感器所采集的数据，并以此为根据自动调整各家电的运行状态，以实现多个传感器的联动控制。例如，白天时系统会根据室内的光照度参数自动调整窗帘的工作状态，使室内环境总是处于相对舒适的光线亮度；夜晚时系统则会自动关闭窗帘，以此保护用户隐私。</a:t>
            </a:r>
            <a:endParaRPr lang="zh-CN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72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691680" y="2924944"/>
            <a:ext cx="6431630" cy="647700"/>
          </a:xfrm>
        </p:spPr>
        <p:txBody>
          <a:bodyPr/>
          <a:lstStyle/>
          <a:p>
            <a:r>
              <a:rPr lang="zh-CN" altLang="en-US" dirty="0"/>
              <a:t>相关知识介绍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29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4536504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当操作数的类型不同，而且不属于基本数据类型时，经常需要将操作数转化为所需要的类型，这个过程即为强制类型转换。强制类型转换具有两种形式：显式强制转换和隐式强制类型转换。</a:t>
            </a:r>
            <a:r>
              <a:rPr lang="en-US" altLang="zh-CN" sz="1800" dirty="0" err="1"/>
              <a:t>Qt</a:t>
            </a:r>
            <a:r>
              <a:rPr lang="zh-CN" altLang="en-US" sz="1800" dirty="0"/>
              <a:t>中类型转换说明如下表所示：</a:t>
            </a:r>
            <a:endParaRPr lang="zh-CN" altLang="zh-CN" sz="1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FA834"/>
              </a:buClr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强制类型转换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2CFCA43-00F8-42D3-880E-945A61874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13653"/>
              </p:ext>
            </p:extLst>
          </p:nvPr>
        </p:nvGraphicFramePr>
        <p:xfrm>
          <a:off x="2339752" y="2564904"/>
          <a:ext cx="5112568" cy="419205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883825">
                  <a:extLst>
                    <a:ext uri="{9D8B030D-6E8A-4147-A177-3AD203B41FA5}">
                      <a16:colId xmlns:a16="http://schemas.microsoft.com/office/drawing/2014/main" val="3286950807"/>
                    </a:ext>
                  </a:extLst>
                </a:gridCol>
                <a:gridCol w="3228743">
                  <a:extLst>
                    <a:ext uri="{9D8B030D-6E8A-4147-A177-3AD203B41FA5}">
                      <a16:colId xmlns:a16="http://schemas.microsoft.com/office/drawing/2014/main" val="2941786726"/>
                    </a:ext>
                  </a:extLst>
                </a:gridCol>
              </a:tblGrid>
              <a:tr h="201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转换形式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使用说明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1328429049"/>
                  </a:ext>
                </a:extLst>
              </a:tr>
              <a:tr h="201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QString-&gt;string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QString.toStdString()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3865054906"/>
                  </a:ext>
                </a:extLst>
              </a:tr>
              <a:tr h="201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string-&gt;QString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QString::fromStdString(string)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3104134631"/>
                  </a:ext>
                </a:extLst>
              </a:tr>
              <a:tr h="603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-&gt;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int,double,char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::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::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toDouble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QString.toStdString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().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c_str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623793535"/>
                  </a:ext>
                </a:extLst>
              </a:tr>
              <a:tr h="14076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int,double,char*-&gt;string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可以采用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sstream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里的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stringstrem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为例，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= 3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::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stringstream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::string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&lt;&lt; a;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&gt;&gt;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其他两个一样。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3202908533"/>
                  </a:ext>
                </a:extLst>
              </a:tr>
              <a:tr h="730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int,double,char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*-&gt;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一种方法可以先转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string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，再转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另一种方法查看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类的静态函数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::number()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3528201486"/>
                  </a:ext>
                </a:extLst>
              </a:tr>
              <a:tr h="8043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*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 char *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*ch1=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hello1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 *ch2=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hello2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ch2=ch1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；不报错，但有警告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ch1=(char *)ch2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161449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2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强制类型转换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287597-A803-43DF-98EB-17C270A96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94029"/>
              </p:ext>
            </p:extLst>
          </p:nvPr>
        </p:nvGraphicFramePr>
        <p:xfrm>
          <a:off x="971600" y="1281046"/>
          <a:ext cx="7416824" cy="507291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81259848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3322209175"/>
                    </a:ext>
                  </a:extLst>
                </a:gridCol>
              </a:tblGrid>
              <a:tr h="169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转换形式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使用说明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/>
                </a:tc>
                <a:extLst>
                  <a:ext uri="{0D108BD9-81ED-4DB2-BD59-A6C34878D82A}">
                    <a16:rowId xmlns:a16="http://schemas.microsoft.com/office/drawing/2014/main" val="4098475838"/>
                  </a:ext>
                </a:extLst>
              </a:tr>
              <a:tr h="13543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的互转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a =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*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str.toLatin1();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ba.data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3215724335"/>
                  </a:ext>
                </a:extLst>
              </a:tr>
              <a:tr h="13543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的互转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*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byte;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byte.data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*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byte;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Byte =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遇到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就截止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byte =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::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fromRawData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5);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可以包括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3019884263"/>
                  </a:ext>
                </a:extLst>
              </a:tr>
              <a:tr h="1185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的互转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 byte;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 string;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byte = string.toAscii();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QByteArray byte;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 string;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string = QString(byte);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655424039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QString-&gt;int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QString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"FF";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bool ok;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hex =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str.toInt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(&amp;ok, 16);       // hex == 255, ok == true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str.toInt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(&amp;ok, 10);       //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== 0, ok == false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33" marR="33533" marT="0" marB="0" anchor="ctr"/>
                </a:tc>
                <a:extLst>
                  <a:ext uri="{0D108BD9-81ED-4DB2-BD59-A6C34878D82A}">
                    <a16:rowId xmlns:a16="http://schemas.microsoft.com/office/drawing/2014/main" val="100732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7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691680" y="2924944"/>
            <a:ext cx="6431630" cy="647700"/>
          </a:xfrm>
        </p:spPr>
        <p:txBody>
          <a:bodyPr/>
          <a:lstStyle/>
          <a:p>
            <a:r>
              <a:rPr lang="zh-CN" altLang="zh-CN" dirty="0"/>
              <a:t>项目实施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zh-CN" sz="1600" dirty="0"/>
              <a:t>项目实施</a:t>
            </a:r>
            <a:endParaRPr lang="zh-CN" altLang="en-US" sz="1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4536504"/>
          </a:xfrm>
        </p:spPr>
        <p:txBody>
          <a:bodyPr>
            <a:noAutofit/>
          </a:bodyPr>
          <a:lstStyle/>
          <a:p>
            <a:pPr algn="just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动控制模块可以分为单步控制和联动控制两类，其中单步控制是指操作家电控制模块中的某一控件，及上一章所述的家电控制功能；联动控制是通过预先设置好的触发条件，当环境参数满足此条件时更改对应的一个或多个家电状态，本模块的详细设计如下：</a:t>
            </a:r>
          </a:p>
          <a:p>
            <a:pPr lvl="1" algn="just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）离家模式控制：关闭报警灯，关闭射灯。</a:t>
            </a:r>
          </a:p>
          <a:p>
            <a:pPr lvl="1" algn="just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）夜间模式控制：打开射灯，同时当温度高于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度打开风扇，否则关闭风扇。</a:t>
            </a:r>
          </a:p>
          <a:p>
            <a:pPr lvl="1" algn="just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）白天模式控制：关闭射灯，同时当光照度小于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时打开窗帘，否则关闭窗帘。</a:t>
            </a:r>
          </a:p>
          <a:p>
            <a:pPr lvl="1" algn="just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）安防模式控制：开门，关闭射灯和风扇；且当人体红外感应到人时，打开报警灯。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通过本项目的完成，使学生可以掌握以下技能：</a:t>
            </a:r>
          </a:p>
          <a:p>
            <a:pPr marL="400050" lvl="1" indent="0" algn="just">
              <a:buNone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①能够理解并灵活使用编程语言逻辑，完成相应的联动功能设计；</a:t>
            </a:r>
          </a:p>
          <a:p>
            <a:pPr marL="400050" lvl="1" indent="0" algn="just">
              <a:buNone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②能够通过调试解决代码的错误提示并保证正常编译运行。</a:t>
            </a:r>
          </a:p>
          <a:p>
            <a:pPr marL="0" indent="0" algn="just">
              <a:buNone/>
            </a:pP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3FA834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方案设计和项目目标</a:t>
            </a:r>
          </a:p>
        </p:txBody>
      </p:sp>
    </p:spTree>
    <p:extLst>
      <p:ext uri="{BB962C8B-B14F-4D97-AF65-F5344CB8AC3E}">
        <p14:creationId xmlns:p14="http://schemas.microsoft.com/office/powerpoint/2010/main" val="162152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移动配色">
      <a:dk1>
        <a:sysClr val="windowText" lastClr="000000"/>
      </a:dk1>
      <a:lt1>
        <a:sysClr val="window" lastClr="FFFFFF"/>
      </a:lt1>
      <a:dk2>
        <a:srgbClr val="188DD5"/>
      </a:dk2>
      <a:lt2>
        <a:srgbClr val="EEECE1"/>
      </a:lt2>
      <a:accent1>
        <a:srgbClr val="FCC8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移动字体">
      <a:majorFont>
        <a:latin typeface="Impac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2001</Words>
  <Application>Microsoft Office PowerPoint</Application>
  <PresentationFormat>全屏显示(4:3)</PresentationFormat>
  <Paragraphs>270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方正姚体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主题​​</vt:lpstr>
      <vt:lpstr>智能家居控制技术及应用</vt:lpstr>
      <vt:lpstr>PowerPoint 演示文稿</vt:lpstr>
      <vt:lpstr>PowerPoint 演示文稿</vt:lpstr>
      <vt:lpstr>项目描述</vt:lpstr>
      <vt:lpstr>PowerPoint 演示文稿</vt:lpstr>
      <vt:lpstr>相关知识介绍</vt:lpstr>
      <vt:lpstr>相关知识介绍</vt:lpstr>
      <vt:lpstr>PowerPoint 演示文稿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项目实施</vt:lpstr>
      <vt:lpstr>PowerPoint 演示文稿</vt:lpstr>
      <vt:lpstr>实训项目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fangji</dc:creator>
  <cp:lastModifiedBy>徐小凤</cp:lastModifiedBy>
  <cp:revision>245</cp:revision>
  <cp:lastPrinted>2017-08-12T03:25:17Z</cp:lastPrinted>
  <dcterms:created xsi:type="dcterms:W3CDTF">2012-11-19T08:18:48Z</dcterms:created>
  <dcterms:modified xsi:type="dcterms:W3CDTF">2017-10-18T01:41:38Z</dcterms:modified>
</cp:coreProperties>
</file>